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97" r:id="rId9"/>
    <p:sldId id="266" r:id="rId10"/>
    <p:sldId id="267" r:id="rId11"/>
    <p:sldId id="295" r:id="rId12"/>
    <p:sldId id="294" r:id="rId13"/>
    <p:sldId id="272" r:id="rId14"/>
    <p:sldId id="281" r:id="rId15"/>
    <p:sldId id="275" r:id="rId16"/>
    <p:sldId id="288" r:id="rId17"/>
    <p:sldId id="289" r:id="rId18"/>
    <p:sldId id="293" r:id="rId19"/>
    <p:sldId id="276" r:id="rId20"/>
    <p:sldId id="284" r:id="rId21"/>
    <p:sldId id="277" r:id="rId22"/>
    <p:sldId id="278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E6B6C38C-174D-44B9-B6CE-1C5133A25017}">
          <p14:sldIdLst>
            <p14:sldId id="280"/>
            <p14:sldId id="256"/>
            <p14:sldId id="257"/>
            <p14:sldId id="258"/>
            <p14:sldId id="259"/>
            <p14:sldId id="260"/>
            <p14:sldId id="261"/>
            <p14:sldId id="266"/>
            <p14:sldId id="267"/>
            <p14:sldId id="295"/>
            <p14:sldId id="294"/>
            <p14:sldId id="272"/>
            <p14:sldId id="281"/>
            <p14:sldId id="275"/>
            <p14:sldId id="288"/>
            <p14:sldId id="289"/>
          </p14:sldIdLst>
        </p14:section>
        <p14:section name="Untitled Section" id="{11230A85-21C9-4BD6-A604-8DA2A1C6CB78}">
          <p14:sldIdLst>
            <p14:sldId id="293"/>
            <p14:sldId id="276"/>
            <p14:sldId id="284"/>
            <p14:sldId id="296"/>
            <p14:sldId id="277"/>
            <p14:sldId id="278"/>
            <p14:sldId id="29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109" d="100"/>
          <a:sy n="109" d="100"/>
        </p:scale>
        <p:origin x="-158" y="-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jana Lekovic" userId="3f0e557f6279dfef" providerId="LiveId" clId="{7B05E5EF-1517-4773-A5E4-AF7F9E10F697}"/>
    <pc:docChg chg="undo custSel addSld delSld modSld addSection modSection">
      <pc:chgData name="Dijana Lekovic" userId="3f0e557f6279dfef" providerId="LiveId" clId="{7B05E5EF-1517-4773-A5E4-AF7F9E10F697}" dt="2024-09-08T21:53:09.117" v="859" actId="20577"/>
      <pc:docMkLst>
        <pc:docMk/>
      </pc:docMkLst>
      <pc:sldChg chg="modSp mod">
        <pc:chgData name="Dijana Lekovic" userId="3f0e557f6279dfef" providerId="LiveId" clId="{7B05E5EF-1517-4773-A5E4-AF7F9E10F697}" dt="2024-09-08T17:03:40.706" v="28" actId="20577"/>
        <pc:sldMkLst>
          <pc:docMk/>
          <pc:sldMk cId="112387137" sldId="256"/>
        </pc:sldMkLst>
        <pc:spChg chg="mod">
          <ac:chgData name="Dijana Lekovic" userId="3f0e557f6279dfef" providerId="LiveId" clId="{7B05E5EF-1517-4773-A5E4-AF7F9E10F697}" dt="2024-09-08T17:03:40.706" v="28" actId="20577"/>
          <ac:spMkLst>
            <pc:docMk/>
            <pc:sldMk cId="112387137" sldId="256"/>
            <ac:spMk id="5" creationId="{00000000-0000-0000-0000-000000000000}"/>
          </ac:spMkLst>
        </pc:spChg>
      </pc:sldChg>
      <pc:sldChg chg="modSp mod">
        <pc:chgData name="Dijana Lekovic" userId="3f0e557f6279dfef" providerId="LiveId" clId="{7B05E5EF-1517-4773-A5E4-AF7F9E10F697}" dt="2024-09-08T17:19:27.159" v="34" actId="20577"/>
        <pc:sldMkLst>
          <pc:docMk/>
          <pc:sldMk cId="4000631223" sldId="260"/>
        </pc:sldMkLst>
        <pc:spChg chg="mod">
          <ac:chgData name="Dijana Lekovic" userId="3f0e557f6279dfef" providerId="LiveId" clId="{7B05E5EF-1517-4773-A5E4-AF7F9E10F697}" dt="2024-09-08T17:19:27.159" v="34" actId="20577"/>
          <ac:spMkLst>
            <pc:docMk/>
            <pc:sldMk cId="4000631223" sldId="260"/>
            <ac:spMk id="3" creationId="{00000000-0000-0000-0000-000000000000}"/>
          </ac:spMkLst>
        </pc:spChg>
      </pc:sldChg>
      <pc:sldChg chg="modSp mod">
        <pc:chgData name="Dijana Lekovic" userId="3f0e557f6279dfef" providerId="LiveId" clId="{7B05E5EF-1517-4773-A5E4-AF7F9E10F697}" dt="2024-09-08T21:34:59.278" v="844" actId="13926"/>
        <pc:sldMkLst>
          <pc:docMk/>
          <pc:sldMk cId="3204443816" sldId="266"/>
        </pc:sldMkLst>
        <pc:spChg chg="mod">
          <ac:chgData name="Dijana Lekovic" userId="3f0e557f6279dfef" providerId="LiveId" clId="{7B05E5EF-1517-4773-A5E4-AF7F9E10F697}" dt="2024-09-08T21:34:59.278" v="844" actId="13926"/>
          <ac:spMkLst>
            <pc:docMk/>
            <pc:sldMk cId="3204443816" sldId="266"/>
            <ac:spMk id="3" creationId="{00000000-0000-0000-0000-000000000000}"/>
          </ac:spMkLst>
        </pc:spChg>
      </pc:sldChg>
      <pc:sldChg chg="addSp delSp modSp del mod">
        <pc:chgData name="Dijana Lekovic" userId="3f0e557f6279dfef" providerId="LiveId" clId="{7B05E5EF-1517-4773-A5E4-AF7F9E10F697}" dt="2024-09-08T20:59:15.656" v="507" actId="2696"/>
        <pc:sldMkLst>
          <pc:docMk/>
          <pc:sldMk cId="735879479" sldId="268"/>
        </pc:sldMkLst>
        <pc:spChg chg="add mod">
          <ac:chgData name="Dijana Lekovic" userId="3f0e557f6279dfef" providerId="LiveId" clId="{7B05E5EF-1517-4773-A5E4-AF7F9E10F697}" dt="2024-09-08T20:57:41.431" v="498" actId="21"/>
          <ac:spMkLst>
            <pc:docMk/>
            <pc:sldMk cId="735879479" sldId="268"/>
            <ac:spMk id="3" creationId="{FE2D04BC-3571-C031-8C3D-306D44FA79C7}"/>
          </ac:spMkLst>
        </pc:spChg>
        <pc:spChg chg="del">
          <ac:chgData name="Dijana Lekovic" userId="3f0e557f6279dfef" providerId="LiveId" clId="{7B05E5EF-1517-4773-A5E4-AF7F9E10F697}" dt="2024-09-08T20:57:41.431" v="498" actId="21"/>
          <ac:spMkLst>
            <pc:docMk/>
            <pc:sldMk cId="735879479" sldId="268"/>
            <ac:spMk id="5" creationId="{00000000-0000-0000-0000-000000000000}"/>
          </ac:spMkLst>
        </pc:spChg>
        <pc:spChg chg="mod">
          <ac:chgData name="Dijana Lekovic" userId="3f0e557f6279dfef" providerId="LiveId" clId="{7B05E5EF-1517-4773-A5E4-AF7F9E10F697}" dt="2024-09-08T19:22:34.264" v="146" actId="20577"/>
          <ac:spMkLst>
            <pc:docMk/>
            <pc:sldMk cId="735879479" sldId="268"/>
            <ac:spMk id="8" creationId="{00000000-0000-0000-0000-000000000000}"/>
          </ac:spMkLst>
        </pc:spChg>
      </pc:sldChg>
      <pc:sldChg chg="addSp delSp modSp del mod">
        <pc:chgData name="Dijana Lekovic" userId="3f0e557f6279dfef" providerId="LiveId" clId="{7B05E5EF-1517-4773-A5E4-AF7F9E10F697}" dt="2024-09-08T20:57:10.252" v="495" actId="2696"/>
        <pc:sldMkLst>
          <pc:docMk/>
          <pc:sldMk cId="2790798912" sldId="270"/>
        </pc:sldMkLst>
        <pc:spChg chg="del">
          <ac:chgData name="Dijana Lekovic" userId="3f0e557f6279dfef" providerId="LiveId" clId="{7B05E5EF-1517-4773-A5E4-AF7F9E10F697}" dt="2024-09-08T20:56:44.385" v="492" actId="21"/>
          <ac:spMkLst>
            <pc:docMk/>
            <pc:sldMk cId="2790798912" sldId="270"/>
            <ac:spMk id="3" creationId="{00000000-0000-0000-0000-000000000000}"/>
          </ac:spMkLst>
        </pc:spChg>
        <pc:spChg chg="add mod">
          <ac:chgData name="Dijana Lekovic" userId="3f0e557f6279dfef" providerId="LiveId" clId="{7B05E5EF-1517-4773-A5E4-AF7F9E10F697}" dt="2024-09-08T20:56:44.385" v="492" actId="21"/>
          <ac:spMkLst>
            <pc:docMk/>
            <pc:sldMk cId="2790798912" sldId="270"/>
            <ac:spMk id="4" creationId="{424DC92D-2CAF-2FCE-39A4-1B92E96A023F}"/>
          </ac:spMkLst>
        </pc:spChg>
      </pc:sldChg>
      <pc:sldChg chg="addSp delSp modSp del mod">
        <pc:chgData name="Dijana Lekovic" userId="3f0e557f6279dfef" providerId="LiveId" clId="{7B05E5EF-1517-4773-A5E4-AF7F9E10F697}" dt="2024-09-08T20:57:17.849" v="496" actId="2696"/>
        <pc:sldMkLst>
          <pc:docMk/>
          <pc:sldMk cId="2648049895" sldId="271"/>
        </pc:sldMkLst>
        <pc:spChg chg="del">
          <ac:chgData name="Dijana Lekovic" userId="3f0e557f6279dfef" providerId="LiveId" clId="{7B05E5EF-1517-4773-A5E4-AF7F9E10F697}" dt="2024-09-08T20:56:51.916" v="493" actId="21"/>
          <ac:spMkLst>
            <pc:docMk/>
            <pc:sldMk cId="2648049895" sldId="271"/>
            <ac:spMk id="3" creationId="{00000000-0000-0000-0000-000000000000}"/>
          </ac:spMkLst>
        </pc:spChg>
        <pc:spChg chg="add mod">
          <ac:chgData name="Dijana Lekovic" userId="3f0e557f6279dfef" providerId="LiveId" clId="{7B05E5EF-1517-4773-A5E4-AF7F9E10F697}" dt="2024-09-08T20:56:51.916" v="493" actId="21"/>
          <ac:spMkLst>
            <pc:docMk/>
            <pc:sldMk cId="2648049895" sldId="271"/>
            <ac:spMk id="4" creationId="{EC9914CA-D5C5-41D8-ACC6-83AC6AB4B48C}"/>
          </ac:spMkLst>
        </pc:spChg>
      </pc:sldChg>
      <pc:sldChg chg="modSp mod">
        <pc:chgData name="Dijana Lekovic" userId="3f0e557f6279dfef" providerId="LiveId" clId="{7B05E5EF-1517-4773-A5E4-AF7F9E10F697}" dt="2024-09-08T20:25:48.221" v="235" actId="20577"/>
        <pc:sldMkLst>
          <pc:docMk/>
          <pc:sldMk cId="3212426795" sldId="272"/>
        </pc:sldMkLst>
        <pc:spChg chg="mod">
          <ac:chgData name="Dijana Lekovic" userId="3f0e557f6279dfef" providerId="LiveId" clId="{7B05E5EF-1517-4773-A5E4-AF7F9E10F697}" dt="2024-09-08T20:25:48.221" v="235" actId="20577"/>
          <ac:spMkLst>
            <pc:docMk/>
            <pc:sldMk cId="3212426795" sldId="272"/>
            <ac:spMk id="3" creationId="{00000000-0000-0000-0000-000000000000}"/>
          </ac:spMkLst>
        </pc:spChg>
      </pc:sldChg>
      <pc:sldChg chg="del">
        <pc:chgData name="Dijana Lekovic" userId="3f0e557f6279dfef" providerId="LiveId" clId="{7B05E5EF-1517-4773-A5E4-AF7F9E10F697}" dt="2024-09-08T20:08:50.061" v="210" actId="2696"/>
        <pc:sldMkLst>
          <pc:docMk/>
          <pc:sldMk cId="1482560437" sldId="276"/>
        </pc:sldMkLst>
      </pc:sldChg>
      <pc:sldChg chg="modSp add mod">
        <pc:chgData name="Dijana Lekovic" userId="3f0e557f6279dfef" providerId="LiveId" clId="{7B05E5EF-1517-4773-A5E4-AF7F9E10F697}" dt="2024-09-08T21:51:54.571" v="858" actId="20577"/>
        <pc:sldMkLst>
          <pc:docMk/>
          <pc:sldMk cId="2898084255" sldId="276"/>
        </pc:sldMkLst>
        <pc:spChg chg="mod">
          <ac:chgData name="Dijana Lekovic" userId="3f0e557f6279dfef" providerId="LiveId" clId="{7B05E5EF-1517-4773-A5E4-AF7F9E10F697}" dt="2024-09-08T21:51:54.571" v="858" actId="20577"/>
          <ac:spMkLst>
            <pc:docMk/>
            <pc:sldMk cId="2898084255" sldId="276"/>
            <ac:spMk id="3" creationId="{00000000-0000-0000-0000-000000000000}"/>
          </ac:spMkLst>
        </pc:spChg>
      </pc:sldChg>
      <pc:sldChg chg="addSp delSp modSp mod chgLayout">
        <pc:chgData name="Dijana Lekovic" userId="3f0e557f6279dfef" providerId="LiveId" clId="{7B05E5EF-1517-4773-A5E4-AF7F9E10F697}" dt="2024-09-08T20:37:45.613" v="256" actId="113"/>
        <pc:sldMkLst>
          <pc:docMk/>
          <pc:sldMk cId="3898352852" sldId="277"/>
        </pc:sldMkLst>
        <pc:spChg chg="add del mod">
          <ac:chgData name="Dijana Lekovic" userId="3f0e557f6279dfef" providerId="LiveId" clId="{7B05E5EF-1517-4773-A5E4-AF7F9E10F697}" dt="2024-09-08T20:08:09.900" v="203" actId="6264"/>
          <ac:spMkLst>
            <pc:docMk/>
            <pc:sldMk cId="3898352852" sldId="277"/>
            <ac:spMk id="2" creationId="{1AF0B28C-8E0F-BF9E-5E7D-BE1C0F01109F}"/>
          </ac:spMkLst>
        </pc:spChg>
        <pc:spChg chg="mod ord">
          <ac:chgData name="Dijana Lekovic" userId="3f0e557f6279dfef" providerId="LiveId" clId="{7B05E5EF-1517-4773-A5E4-AF7F9E10F697}" dt="2024-09-08T20:37:45.613" v="256" actId="113"/>
          <ac:spMkLst>
            <pc:docMk/>
            <pc:sldMk cId="3898352852" sldId="277"/>
            <ac:spMk id="3" creationId="{00000000-0000-0000-0000-000000000000}"/>
          </ac:spMkLst>
        </pc:spChg>
        <pc:spChg chg="mod">
          <ac:chgData name="Dijana Lekovic" userId="3f0e557f6279dfef" providerId="LiveId" clId="{7B05E5EF-1517-4773-A5E4-AF7F9E10F697}" dt="2024-09-08T20:37:25.831" v="251" actId="21"/>
          <ac:spMkLst>
            <pc:docMk/>
            <pc:sldMk cId="3898352852" sldId="277"/>
            <ac:spMk id="4" creationId="{00000000-0000-0000-0000-000000000000}"/>
          </ac:spMkLst>
        </pc:spChg>
        <pc:spChg chg="add mod ord">
          <ac:chgData name="Dijana Lekovic" userId="3f0e557f6279dfef" providerId="LiveId" clId="{7B05E5EF-1517-4773-A5E4-AF7F9E10F697}" dt="2024-09-08T20:37:29.983" v="253" actId="27636"/>
          <ac:spMkLst>
            <pc:docMk/>
            <pc:sldMk cId="3898352852" sldId="277"/>
            <ac:spMk id="5" creationId="{C90455B4-713E-8F6A-AC8E-22C227E44D1E}"/>
          </ac:spMkLst>
        </pc:spChg>
      </pc:sldChg>
      <pc:sldChg chg="addSp delSp modSp mod chgLayout">
        <pc:chgData name="Dijana Lekovic" userId="3f0e557f6279dfef" providerId="LiveId" clId="{7B05E5EF-1517-4773-A5E4-AF7F9E10F697}" dt="2024-09-08T20:38:19.656" v="265" actId="113"/>
        <pc:sldMkLst>
          <pc:docMk/>
          <pc:sldMk cId="359209618" sldId="278"/>
        </pc:sldMkLst>
        <pc:spChg chg="add del mod">
          <ac:chgData name="Dijana Lekovic" userId="3f0e557f6279dfef" providerId="LiveId" clId="{7B05E5EF-1517-4773-A5E4-AF7F9E10F697}" dt="2024-09-08T20:08:09.900" v="203" actId="6264"/>
          <ac:spMkLst>
            <pc:docMk/>
            <pc:sldMk cId="359209618" sldId="278"/>
            <ac:spMk id="2" creationId="{8160AF44-B00B-C55C-AB0F-D10C9D4B8AAD}"/>
          </ac:spMkLst>
        </pc:spChg>
        <pc:spChg chg="mod ord">
          <ac:chgData name="Dijana Lekovic" userId="3f0e557f6279dfef" providerId="LiveId" clId="{7B05E5EF-1517-4773-A5E4-AF7F9E10F697}" dt="2024-09-08T20:38:19.656" v="265" actId="113"/>
          <ac:spMkLst>
            <pc:docMk/>
            <pc:sldMk cId="359209618" sldId="278"/>
            <ac:spMk id="3" creationId="{00000000-0000-0000-0000-000000000000}"/>
          </ac:spMkLst>
        </pc:spChg>
        <pc:spChg chg="add mod ord">
          <ac:chgData name="Dijana Lekovic" userId="3f0e557f6279dfef" providerId="LiveId" clId="{7B05E5EF-1517-4773-A5E4-AF7F9E10F697}" dt="2024-09-08T20:38:07.351" v="261" actId="27636"/>
          <ac:spMkLst>
            <pc:docMk/>
            <pc:sldMk cId="359209618" sldId="278"/>
            <ac:spMk id="4" creationId="{5B36ADDC-FF72-65E4-79E4-B0222BAD93A1}"/>
          </ac:spMkLst>
        </pc:spChg>
        <pc:spChg chg="mod">
          <ac:chgData name="Dijana Lekovic" userId="3f0e557f6279dfef" providerId="LiveId" clId="{7B05E5EF-1517-4773-A5E4-AF7F9E10F697}" dt="2024-09-08T20:38:00.331" v="257" actId="21"/>
          <ac:spMkLst>
            <pc:docMk/>
            <pc:sldMk cId="359209618" sldId="278"/>
            <ac:spMk id="5" creationId="{00000000-0000-0000-0000-000000000000}"/>
          </ac:spMkLst>
        </pc:spChg>
      </pc:sldChg>
      <pc:sldChg chg="modSp mod">
        <pc:chgData name="Dijana Lekovic" userId="3f0e557f6279dfef" providerId="LiveId" clId="{7B05E5EF-1517-4773-A5E4-AF7F9E10F697}" dt="2024-09-08T17:01:17.561" v="27" actId="14100"/>
        <pc:sldMkLst>
          <pc:docMk/>
          <pc:sldMk cId="3088287777" sldId="280"/>
        </pc:sldMkLst>
        <pc:spChg chg="mod">
          <ac:chgData name="Dijana Lekovic" userId="3f0e557f6279dfef" providerId="LiveId" clId="{7B05E5EF-1517-4773-A5E4-AF7F9E10F697}" dt="2024-09-08T17:01:17.561" v="27" actId="14100"/>
          <ac:spMkLst>
            <pc:docMk/>
            <pc:sldMk cId="3088287777" sldId="280"/>
            <ac:spMk id="6" creationId="{00000000-0000-0000-0000-000000000000}"/>
          </ac:spMkLst>
        </pc:spChg>
      </pc:sldChg>
      <pc:sldChg chg="addSp delSp modSp mod chgLayout">
        <pc:chgData name="Dijana Lekovic" userId="3f0e557f6279dfef" providerId="LiveId" clId="{7B05E5EF-1517-4773-A5E4-AF7F9E10F697}" dt="2024-09-08T21:53:09.117" v="859" actId="20577"/>
        <pc:sldMkLst>
          <pc:docMk/>
          <pc:sldMk cId="2006993195" sldId="284"/>
        </pc:sldMkLst>
        <pc:spChg chg="add del mod">
          <ac:chgData name="Dijana Lekovic" userId="3f0e557f6279dfef" providerId="LiveId" clId="{7B05E5EF-1517-4773-A5E4-AF7F9E10F697}" dt="2024-09-08T20:08:09.900" v="203" actId="6264"/>
          <ac:spMkLst>
            <pc:docMk/>
            <pc:sldMk cId="2006993195" sldId="284"/>
            <ac:spMk id="2" creationId="{27B7809A-FFE7-68B0-2DAE-20BBF44721A1}"/>
          </ac:spMkLst>
        </pc:spChg>
        <pc:spChg chg="mod ord">
          <ac:chgData name="Dijana Lekovic" userId="3f0e557f6279dfef" providerId="LiveId" clId="{7B05E5EF-1517-4773-A5E4-AF7F9E10F697}" dt="2024-09-08T21:53:09.117" v="859" actId="20577"/>
          <ac:spMkLst>
            <pc:docMk/>
            <pc:sldMk cId="2006993195" sldId="284"/>
            <ac:spMk id="3" creationId="{00000000-0000-0000-0000-000000000000}"/>
          </ac:spMkLst>
        </pc:spChg>
        <pc:spChg chg="add mod ord">
          <ac:chgData name="Dijana Lekovic" userId="3f0e557f6279dfef" providerId="LiveId" clId="{7B05E5EF-1517-4773-A5E4-AF7F9E10F697}" dt="2024-09-08T20:36:38.445" v="248"/>
          <ac:spMkLst>
            <pc:docMk/>
            <pc:sldMk cId="2006993195" sldId="284"/>
            <ac:spMk id="6" creationId="{EB69D39F-24C3-9B39-6875-837AFB6A7104}"/>
          </ac:spMkLst>
        </pc:spChg>
        <pc:spChg chg="mod">
          <ac:chgData name="Dijana Lekovic" userId="3f0e557f6279dfef" providerId="LiveId" clId="{7B05E5EF-1517-4773-A5E4-AF7F9E10F697}" dt="2024-09-08T20:36:29.536" v="247" actId="21"/>
          <ac:spMkLst>
            <pc:docMk/>
            <pc:sldMk cId="2006993195" sldId="284"/>
            <ac:spMk id="7" creationId="{00000000-0000-0000-0000-000000000000}"/>
          </ac:spMkLst>
        </pc:spChg>
      </pc:sldChg>
      <pc:sldChg chg="modSp mod">
        <pc:chgData name="Dijana Lekovic" userId="3f0e557f6279dfef" providerId="LiveId" clId="{7B05E5EF-1517-4773-A5E4-AF7F9E10F697}" dt="2024-09-08T17:37:06.108" v="108" actId="20577"/>
        <pc:sldMkLst>
          <pc:docMk/>
          <pc:sldMk cId="596619315" sldId="288"/>
        </pc:sldMkLst>
        <pc:spChg chg="mod">
          <ac:chgData name="Dijana Lekovic" userId="3f0e557f6279dfef" providerId="LiveId" clId="{7B05E5EF-1517-4773-A5E4-AF7F9E10F697}" dt="2024-09-08T17:37:06.108" v="108" actId="20577"/>
          <ac:spMkLst>
            <pc:docMk/>
            <pc:sldMk cId="596619315" sldId="288"/>
            <ac:spMk id="3" creationId="{00000000-0000-0000-0000-000000000000}"/>
          </ac:spMkLst>
        </pc:spChg>
      </pc:sldChg>
      <pc:sldChg chg="modSp mod">
        <pc:chgData name="Dijana Lekovic" userId="3f0e557f6279dfef" providerId="LiveId" clId="{7B05E5EF-1517-4773-A5E4-AF7F9E10F697}" dt="2024-09-08T20:32:52.605" v="237" actId="113"/>
        <pc:sldMkLst>
          <pc:docMk/>
          <pc:sldMk cId="2833039966" sldId="289"/>
        </pc:sldMkLst>
        <pc:spChg chg="mod">
          <ac:chgData name="Dijana Lekovic" userId="3f0e557f6279dfef" providerId="LiveId" clId="{7B05E5EF-1517-4773-A5E4-AF7F9E10F697}" dt="2024-09-08T20:32:52.605" v="237" actId="113"/>
          <ac:spMkLst>
            <pc:docMk/>
            <pc:sldMk cId="2833039966" sldId="289"/>
            <ac:spMk id="3" creationId="{00000000-0000-0000-0000-000000000000}"/>
          </ac:spMkLst>
        </pc:spChg>
      </pc:sldChg>
      <pc:sldChg chg="addSp delSp modSp del mod">
        <pc:chgData name="Dijana Lekovic" userId="3f0e557f6279dfef" providerId="LiveId" clId="{7B05E5EF-1517-4773-A5E4-AF7F9E10F697}" dt="2024-09-08T20:57:22.113" v="497" actId="2696"/>
        <pc:sldMkLst>
          <pc:docMk/>
          <pc:sldMk cId="2304133145" sldId="291"/>
        </pc:sldMkLst>
        <pc:spChg chg="del mod">
          <ac:chgData name="Dijana Lekovic" userId="3f0e557f6279dfef" providerId="LiveId" clId="{7B05E5EF-1517-4773-A5E4-AF7F9E10F697}" dt="2024-09-08T20:56:59.864" v="494" actId="21"/>
          <ac:spMkLst>
            <pc:docMk/>
            <pc:sldMk cId="2304133145" sldId="291"/>
            <ac:spMk id="3" creationId="{00000000-0000-0000-0000-000000000000}"/>
          </ac:spMkLst>
        </pc:spChg>
        <pc:spChg chg="add mod">
          <ac:chgData name="Dijana Lekovic" userId="3f0e557f6279dfef" providerId="LiveId" clId="{7B05E5EF-1517-4773-A5E4-AF7F9E10F697}" dt="2024-09-08T20:56:59.864" v="494" actId="21"/>
          <ac:spMkLst>
            <pc:docMk/>
            <pc:sldMk cId="2304133145" sldId="291"/>
            <ac:spMk id="4" creationId="{735BA1E4-7A1D-4441-C4F8-E2C52DCF4185}"/>
          </ac:spMkLst>
        </pc:spChg>
      </pc:sldChg>
      <pc:sldChg chg="addSp delSp modSp mod chgLayout">
        <pc:chgData name="Dijana Lekovic" userId="3f0e557f6279dfef" providerId="LiveId" clId="{7B05E5EF-1517-4773-A5E4-AF7F9E10F697}" dt="2024-09-08T20:39:09.671" v="288" actId="20577"/>
        <pc:sldMkLst>
          <pc:docMk/>
          <pc:sldMk cId="3088287777" sldId="292"/>
        </pc:sldMkLst>
        <pc:spChg chg="add del mod">
          <ac:chgData name="Dijana Lekovic" userId="3f0e557f6279dfef" providerId="LiveId" clId="{7B05E5EF-1517-4773-A5E4-AF7F9E10F697}" dt="2024-09-08T20:08:09.900" v="203" actId="6264"/>
          <ac:spMkLst>
            <pc:docMk/>
            <pc:sldMk cId="3088287777" sldId="292"/>
            <ac:spMk id="2" creationId="{80576F4D-673C-8653-9B01-FC2BD27AA89D}"/>
          </ac:spMkLst>
        </pc:spChg>
        <pc:spChg chg="add del mod ord">
          <ac:chgData name="Dijana Lekovic" userId="3f0e557f6279dfef" providerId="LiveId" clId="{7B05E5EF-1517-4773-A5E4-AF7F9E10F697}" dt="2024-09-08T20:38:35.378" v="266" actId="21"/>
          <ac:spMkLst>
            <pc:docMk/>
            <pc:sldMk cId="3088287777" sldId="292"/>
            <ac:spMk id="3" creationId="{5E71DC92-5344-CBAF-6EAE-C39921A7723A}"/>
          </ac:spMkLst>
        </pc:spChg>
        <pc:spChg chg="mod ord">
          <ac:chgData name="Dijana Lekovic" userId="3f0e557f6279dfef" providerId="LiveId" clId="{7B05E5EF-1517-4773-A5E4-AF7F9E10F697}" dt="2024-09-08T20:08:09.900" v="203" actId="6264"/>
          <ac:spMkLst>
            <pc:docMk/>
            <pc:sldMk cId="3088287777" sldId="292"/>
            <ac:spMk id="5" creationId="{00000000-0000-0000-0000-000000000000}"/>
          </ac:spMkLst>
        </pc:spChg>
        <pc:spChg chg="mod">
          <ac:chgData name="Dijana Lekovic" userId="3f0e557f6279dfef" providerId="LiveId" clId="{7B05E5EF-1517-4773-A5E4-AF7F9E10F697}" dt="2024-09-08T20:39:09.671" v="288" actId="20577"/>
          <ac:spMkLst>
            <pc:docMk/>
            <pc:sldMk cId="3088287777" sldId="292"/>
            <ac:spMk id="6" creationId="{00000000-0000-0000-0000-000000000000}"/>
          </ac:spMkLst>
        </pc:spChg>
      </pc:sldChg>
      <pc:sldChg chg="addSp delSp modSp new mod chgLayout">
        <pc:chgData name="Dijana Lekovic" userId="3f0e557f6279dfef" providerId="LiveId" clId="{7B05E5EF-1517-4773-A5E4-AF7F9E10F697}" dt="2024-09-08T20:34:12.654" v="245" actId="20577"/>
        <pc:sldMkLst>
          <pc:docMk/>
          <pc:sldMk cId="3223778629" sldId="293"/>
        </pc:sldMkLst>
        <pc:spChg chg="mod ord">
          <ac:chgData name="Dijana Lekovic" userId="3f0e557f6279dfef" providerId="LiveId" clId="{7B05E5EF-1517-4773-A5E4-AF7F9E10F697}" dt="2024-09-08T20:08:09.900" v="203" actId="6264"/>
          <ac:spMkLst>
            <pc:docMk/>
            <pc:sldMk cId="3223778629" sldId="293"/>
            <ac:spMk id="2" creationId="{2EFEBB68-88AE-4208-8822-59CE9F178DB2}"/>
          </ac:spMkLst>
        </pc:spChg>
        <pc:spChg chg="mod ord">
          <ac:chgData name="Dijana Lekovic" userId="3f0e557f6279dfef" providerId="LiveId" clId="{7B05E5EF-1517-4773-A5E4-AF7F9E10F697}" dt="2024-09-08T20:34:12.654" v="245" actId="20577"/>
          <ac:spMkLst>
            <pc:docMk/>
            <pc:sldMk cId="3223778629" sldId="293"/>
            <ac:spMk id="3" creationId="{8EA59B6B-1AF5-8D9C-CA4B-8BFE9DD5B873}"/>
          </ac:spMkLst>
        </pc:spChg>
        <pc:spChg chg="add del mod">
          <ac:chgData name="Dijana Lekovic" userId="3f0e557f6279dfef" providerId="LiveId" clId="{7B05E5EF-1517-4773-A5E4-AF7F9E10F697}" dt="2024-09-08T20:08:09.900" v="203" actId="6264"/>
          <ac:spMkLst>
            <pc:docMk/>
            <pc:sldMk cId="3223778629" sldId="293"/>
            <ac:spMk id="4" creationId="{3135F9CB-A5B1-DA32-1AC9-5331B2C031BC}"/>
          </ac:spMkLst>
        </pc:spChg>
        <pc:spChg chg="add del mod">
          <ac:chgData name="Dijana Lekovic" userId="3f0e557f6279dfef" providerId="LiveId" clId="{7B05E5EF-1517-4773-A5E4-AF7F9E10F697}" dt="2024-09-08T20:08:09.900" v="203" actId="6264"/>
          <ac:spMkLst>
            <pc:docMk/>
            <pc:sldMk cId="3223778629" sldId="293"/>
            <ac:spMk id="5" creationId="{22BC15F5-3B5D-39BF-C1A5-8682B13CA549}"/>
          </ac:spMkLst>
        </pc:spChg>
      </pc:sldChg>
      <pc:sldChg chg="new del">
        <pc:chgData name="Dijana Lekovic" userId="3f0e557f6279dfef" providerId="LiveId" clId="{7B05E5EF-1517-4773-A5E4-AF7F9E10F697}" dt="2024-09-08T20:09:27.853" v="213" actId="2696"/>
        <pc:sldMkLst>
          <pc:docMk/>
          <pc:sldMk cId="1050438242" sldId="294"/>
        </pc:sldMkLst>
      </pc:sldChg>
      <pc:sldChg chg="addSp delSp modSp new mod">
        <pc:chgData name="Dijana Lekovic" userId="3f0e557f6279dfef" providerId="LiveId" clId="{7B05E5EF-1517-4773-A5E4-AF7F9E10F697}" dt="2024-09-08T21:30:45.267" v="824" actId="1076"/>
        <pc:sldMkLst>
          <pc:docMk/>
          <pc:sldMk cId="3927036344" sldId="294"/>
        </pc:sldMkLst>
        <pc:spChg chg="mod">
          <ac:chgData name="Dijana Lekovic" userId="3f0e557f6279dfef" providerId="LiveId" clId="{7B05E5EF-1517-4773-A5E4-AF7F9E10F697}" dt="2024-09-08T20:51:41.591" v="322" actId="14100"/>
          <ac:spMkLst>
            <pc:docMk/>
            <pc:sldMk cId="3927036344" sldId="294"/>
            <ac:spMk id="2" creationId="{AEF89F90-DA30-CDC9-D2EA-D8A61519CBBC}"/>
          </ac:spMkLst>
        </pc:spChg>
        <pc:spChg chg="add del mod">
          <ac:chgData name="Dijana Lekovic" userId="3f0e557f6279dfef" providerId="LiveId" clId="{7B05E5EF-1517-4773-A5E4-AF7F9E10F697}" dt="2024-09-08T21:30:45.267" v="824" actId="1076"/>
          <ac:spMkLst>
            <pc:docMk/>
            <pc:sldMk cId="3927036344" sldId="294"/>
            <ac:spMk id="3" creationId="{83D7354B-A7DE-DA1B-F1A1-E2B29539F8C2}"/>
          </ac:spMkLst>
        </pc:spChg>
        <pc:graphicFrameChg chg="add del mod">
          <ac:chgData name="Dijana Lekovic" userId="3f0e557f6279dfef" providerId="LiveId" clId="{7B05E5EF-1517-4773-A5E4-AF7F9E10F697}" dt="2024-09-08T20:45:00.937" v="302" actId="1076"/>
          <ac:graphicFrameMkLst>
            <pc:docMk/>
            <pc:sldMk cId="3927036344" sldId="294"/>
            <ac:graphicFrameMk id="4" creationId="{A2CE9CCC-34A6-5D4B-BECB-4DC767769A8C}"/>
          </ac:graphicFrameMkLst>
        </pc:graphicFrameChg>
      </pc:sldChg>
      <pc:sldChg chg="addSp delSp modSp new mod">
        <pc:chgData name="Dijana Lekovic" userId="3f0e557f6279dfef" providerId="LiveId" clId="{7B05E5EF-1517-4773-A5E4-AF7F9E10F697}" dt="2024-09-08T20:58:53.502" v="506" actId="14100"/>
        <pc:sldMkLst>
          <pc:docMk/>
          <pc:sldMk cId="2928520305" sldId="295"/>
        </pc:sldMkLst>
        <pc:spChg chg="mod">
          <ac:chgData name="Dijana Lekovic" userId="3f0e557f6279dfef" providerId="LiveId" clId="{7B05E5EF-1517-4773-A5E4-AF7F9E10F697}" dt="2024-09-08T20:58:43.262" v="505" actId="14100"/>
          <ac:spMkLst>
            <pc:docMk/>
            <pc:sldMk cId="2928520305" sldId="295"/>
            <ac:spMk id="2" creationId="{877F6EEF-1CCA-CEB9-D6F2-C2F3F18FE538}"/>
          </ac:spMkLst>
        </pc:spChg>
        <pc:spChg chg="del">
          <ac:chgData name="Dijana Lekovic" userId="3f0e557f6279dfef" providerId="LiveId" clId="{7B05E5EF-1517-4773-A5E4-AF7F9E10F697}" dt="2024-09-08T20:58:16.388" v="500"/>
          <ac:spMkLst>
            <pc:docMk/>
            <pc:sldMk cId="2928520305" sldId="295"/>
            <ac:spMk id="3" creationId="{164571E0-A0F3-2CFD-13C3-5697DB186ED5}"/>
          </ac:spMkLst>
        </pc:spChg>
        <pc:spChg chg="add mod">
          <ac:chgData name="Dijana Lekovic" userId="3f0e557f6279dfef" providerId="LiveId" clId="{7B05E5EF-1517-4773-A5E4-AF7F9E10F697}" dt="2024-09-08T20:58:53.502" v="506" actId="14100"/>
          <ac:spMkLst>
            <pc:docMk/>
            <pc:sldMk cId="2928520305" sldId="295"/>
            <ac:spMk id="4" creationId="{A6E78FBC-6564-CBBE-D6D9-FE71AB420D55}"/>
          </ac:spMkLst>
        </pc:spChg>
      </pc:sldChg>
      <pc:sldChg chg="modSp new mod">
        <pc:chgData name="Dijana Lekovic" userId="3f0e557f6279dfef" providerId="LiveId" clId="{7B05E5EF-1517-4773-A5E4-AF7F9E10F697}" dt="2024-09-08T21:21:58.356" v="798" actId="20577"/>
        <pc:sldMkLst>
          <pc:docMk/>
          <pc:sldMk cId="1925086952" sldId="296"/>
        </pc:sldMkLst>
        <pc:spChg chg="mod">
          <ac:chgData name="Dijana Lekovic" userId="3f0e557f6279dfef" providerId="LiveId" clId="{7B05E5EF-1517-4773-A5E4-AF7F9E10F697}" dt="2024-09-08T21:16:50.865" v="681" actId="14100"/>
          <ac:spMkLst>
            <pc:docMk/>
            <pc:sldMk cId="1925086952" sldId="296"/>
            <ac:spMk id="2" creationId="{3C9FE33E-26A6-5C3B-5544-5CE8A77BC71F}"/>
          </ac:spMkLst>
        </pc:spChg>
        <pc:spChg chg="mod">
          <ac:chgData name="Dijana Lekovic" userId="3f0e557f6279dfef" providerId="LiveId" clId="{7B05E5EF-1517-4773-A5E4-AF7F9E10F697}" dt="2024-09-08T21:21:58.356" v="798" actId="20577"/>
          <ac:spMkLst>
            <pc:docMk/>
            <pc:sldMk cId="1925086952" sldId="296"/>
            <ac:spMk id="3" creationId="{02CF9C48-8FFE-7F8F-E9B4-CF973D623E4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0960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1742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525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48381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39204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8542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01352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9078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55724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0427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590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2567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6968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9642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042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8941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alphaModFix amt="38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AE489-B25C-4B0D-AFB2-68FA96E80424}" type="datetimeFigureOut">
              <a:rPr lang="en-GB" smtClean="0"/>
              <a:pPr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0470DDC-AAA3-4ADA-9C7D-AA4FDDC6E3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139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predsjednikzabljak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api.gov.me/download-preview/bd315acb-5beb-4f8b-88c7-c523be37e309?version=1.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api.gov.me/download-preview/fc833140-940b-4f0f-a29d-c8930436c41d?version=1.0" TargetMode="External"/><Relationship Id="rId5" Type="http://schemas.openxmlformats.org/officeDocument/2006/relationships/hyperlink" Target="https://wapi.gov.me/download-preview/5cd96687-d93e-453e-ad92-7a1446803a24?version=1.0" TargetMode="External"/><Relationship Id="rId4" Type="http://schemas.openxmlformats.org/officeDocument/2006/relationships/hyperlink" Target="https://wapi.gov.me/download-preview/54835738-6cc8-4795-9323-a02f0e0d6ee8?version=1.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predsjednikzabljak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0049" y="1480459"/>
            <a:ext cx="10433414" cy="145052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OPŠTINA ŽABLJAK </a:t>
            </a:r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Investiciono-razvojni</a:t>
            </a:r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potencijali</a:t>
            </a:r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381" y="4045131"/>
            <a:ext cx="5929730" cy="29546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Trg</a:t>
            </a:r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durmitorskih</a:t>
            </a:r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ratnika</a:t>
            </a:r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</a:t>
            </a:r>
          </a:p>
          <a:p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84220 </a:t>
            </a:r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Žabljak</a:t>
            </a:r>
            <a:endParaRPr lang="sr-Latn-ME" sz="2400" b="1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Tel +382 52 361 978</a:t>
            </a: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Fax +382 52 361 978</a:t>
            </a:r>
            <a:endParaRPr lang="sr-Latn-ME" sz="2400" b="1" i="1" dirty="0">
              <a:ln>
                <a:solidFill>
                  <a:srgbClr val="00B0F0"/>
                </a:solidFill>
              </a:ln>
            </a:endParaRP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www.zabljak.me</a:t>
            </a: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  <a:hlinkClick r:id="rId2"/>
              </a:rPr>
              <a:t>predsjednikzabljak@gmail.com</a:t>
            </a:r>
            <a:endParaRPr lang="en-US" sz="2400" b="1" i="1" dirty="0">
              <a:ln>
                <a:solidFill>
                  <a:srgbClr val="00B0F0"/>
                </a:solidFill>
              </a:ln>
            </a:endParaRP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biczabljak@gmail.com</a:t>
            </a:r>
            <a:endParaRPr lang="sr-Latn-ME" sz="2400" b="1" i="1" dirty="0">
              <a:ln>
                <a:solidFill>
                  <a:srgbClr val="00B0F0"/>
                </a:solidFill>
              </a:ln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mblem_of_Zabljak -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5913" y="4211273"/>
            <a:ext cx="3233536" cy="21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828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7767"/>
            <a:ext cx="10515600" cy="4708771"/>
          </a:xfrm>
        </p:spPr>
        <p:txBody>
          <a:bodyPr>
            <a:noAutofit/>
          </a:bodyPr>
          <a:lstStyle/>
          <a:p>
            <a:pPr algn="just"/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POGODNOSTI ZA INVESTITORE KOJE CRNA GORA NUDI 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Politička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monetarna i makroekonomska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stabilnost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>
              <a:buNone/>
            </a:pP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Liberalni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ekonomski režim spoljne trgovine, 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Povoljna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poreska politika 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Međunarodni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računovodstveni standardi 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ekonomskih sloboda 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Geografski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položaj i klimatski uslovi 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osnovu principa (članice) Svetske trgovinske organizacije, Crna Gora je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potpisnica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multilateralnih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bilateralnih sporazuma – Sporazuma o stabilizaciji i pridruživanju sa Evropskom unijom, CEFTA 2006, EFTA, Rusijom, Belorusijom i Turskom, što joj omogućava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bescarinsku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trgovinu sa oko 800 miliona potrošača.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850178" y="609521"/>
            <a:ext cx="8911687" cy="945025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</a:t>
            </a:r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INVESTIRATI </a:t>
            </a:r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ŽABLJAKU?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61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F6EEF-1CCA-CEB9-D6F2-C2F3F18F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13" y="624110"/>
            <a:ext cx="9720200" cy="1280890"/>
          </a:xfrm>
        </p:spPr>
        <p:txBody>
          <a:bodyPr>
            <a:normAutofit fontScale="90000"/>
          </a:bodyPr>
          <a:lstStyle/>
          <a:p>
            <a:r>
              <a:rPr lang="vi-VN" sz="27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Ponuđene podsticajne </a:t>
            </a:r>
            <a:r>
              <a:rPr lang="vi-VN" sz="27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7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7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 </a:t>
            </a:r>
            <a:r>
              <a:rPr lang="vi-VN" sz="27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državnom nivou za postojeće privrednike i nove investitore </a:t>
            </a: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6E78FBC-6564-CBBE-D6D9-FE71AB420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82" y="1889234"/>
            <a:ext cx="10900931" cy="3494691"/>
          </a:xfr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buNone/>
            </a:pPr>
            <a:r>
              <a:rPr lang="en-US" sz="1600" dirty="0"/>
              <a:t> </a:t>
            </a:r>
          </a:p>
          <a:p>
            <a:pPr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Linkovi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zvaničnim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stranicama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državnih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institucija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buNone/>
            </a:pPr>
            <a:r>
              <a:rPr lang="en-US" sz="1600" b="1" dirty="0" smtClean="0"/>
              <a:t>UREDBA O </a:t>
            </a:r>
            <a:r>
              <a:rPr lang="en-US" sz="1600" b="1" dirty="0" smtClean="0"/>
              <a:t>PODSTICANJU </a:t>
            </a:r>
            <a:r>
              <a:rPr lang="en-US" sz="1600" b="1" dirty="0" smtClean="0"/>
              <a:t>DIREKTNIH </a:t>
            </a:r>
            <a:r>
              <a:rPr lang="en-US" sz="1600" b="1" dirty="0" smtClean="0"/>
              <a:t>ULAGANJA</a:t>
            </a:r>
          </a:p>
          <a:p>
            <a:pPr fontAlgn="base">
              <a:buNone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://wapi.gov.me/download-preview/bd315acb-5beb-4f8b-88c7-c523be37e309?version=1.0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ZAKON O SLOBODNIM ZONAMA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https://wapi.gov.me/download-preview/54835738-6cc8-4795-9323-a02f0e0d6ee8?version=1.0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buNone/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UREDBA O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ZAPOŠLJAVANJU ODREĐENIH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KATEGORIJA NEZAPOSLENIH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LICA</a:t>
            </a:r>
          </a:p>
          <a:p>
            <a:pPr fontAlgn="base">
              <a:buNone/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://wapi.gov.me/download-preview/5cd96687-d93e-453e-ad92-7a1446803a24?version=1.0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buNone/>
            </a:pP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buNone/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PODRŠKE ZA MODERNIZACIJU PRERAĐIVAČKE 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INDUSTRIJE</a:t>
            </a:r>
          </a:p>
          <a:p>
            <a:pPr fontAlgn="base">
              <a:buNone/>
            </a:pP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://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wapi.gov.me/download-preview/fc833140-940b-4f0f-a29d-c8930436c41d?version=1.0</a:t>
            </a:r>
            <a:endPara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520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F89F90-DA30-CDC9-D2EA-D8A61519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25" y="624110"/>
            <a:ext cx="9924387" cy="74305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PODSTICAJNE MJERE KOJE NUDI OPŠTINA ŽABLJAK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7354B-A7DE-DA1B-F1A1-E2B29539F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80" y="1367161"/>
            <a:ext cx="10741132" cy="5388746"/>
          </a:xfrm>
        </p:spPr>
        <p:txBody>
          <a:bodyPr>
            <a:normAutofit fontScale="70000" lnSpcReduction="20000"/>
          </a:bodyPr>
          <a:lstStyle/>
          <a:p>
            <a:r>
              <a:rPr lang="vi-VN" sz="2100" b="1" dirty="0" smtClean="0">
                <a:solidFill>
                  <a:schemeClr val="tx1"/>
                </a:solidFill>
              </a:rPr>
              <a:t>Mogućnost plaćanja ugovorene naknade za komunalno opremanje građevinskog zemljišta na rate (25% od ugovorenog iznosa se plaća na dan potpisivanja ugovora o komunalnom opremanju zemljišta, a ostatak u naredne 3 godine); </a:t>
            </a:r>
            <a:endParaRPr lang="en-US" sz="2100" b="1" dirty="0" smtClean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Ako </a:t>
            </a:r>
            <a:r>
              <a:rPr lang="vi-VN" sz="2100" b="1" dirty="0" smtClean="0">
                <a:solidFill>
                  <a:schemeClr val="tx1"/>
                </a:solidFill>
              </a:rPr>
              <a:t>se naknada plaća odjednom, ona se umanjuje za 15%; Postoji i mogućnost da investitor samostalno izvrši komunalno opremanje zemljišta; Stopa poreza na nepokretnosti prema Zakonu o porezu na nepokretnosti je srazmerna i iznosi od 0,25% do 1,00% tržišne vrednosti nepokretnosti. </a:t>
            </a:r>
            <a:endParaRPr lang="en-US" sz="2100" b="1" dirty="0" smtClean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Prema </a:t>
            </a:r>
            <a:r>
              <a:rPr lang="vi-VN" sz="2100" b="1" dirty="0" smtClean="0">
                <a:solidFill>
                  <a:schemeClr val="tx1"/>
                </a:solidFill>
              </a:rPr>
              <a:t>važećoj Odluci o porezu na nepokretnosti Opštine Žabljak poreske stope su minimalne: Poreske stope se kreću od 0,27% za stambene zgrade u izgradnji, do stope od 0,54% za sekundarne stambene objekte; </a:t>
            </a:r>
            <a:endParaRPr lang="en-US" sz="2100" b="1" dirty="0" smtClean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Što </a:t>
            </a:r>
            <a:r>
              <a:rPr lang="vi-VN" sz="2100" b="1" dirty="0" smtClean="0">
                <a:solidFill>
                  <a:schemeClr val="tx1"/>
                </a:solidFill>
              </a:rPr>
              <a:t>se tiče objekata značajnih za investiranje i razvoj poslovanja, stope su veoma niske, imajući u vidu da se zakonom mogu definisati do 1%: Za poslovne objekte i poslovne prostore (poslovne zgrade, poslovni prostori i stanovi preuređeni u poslovni prostor) - 0,41% Za proizvodne objekte (hale i druge prostorije za obavljanje proizvodne delatnosti) - 0,31% Za magacine -0,26% Za ugostiteljski objekat koji se nalazi u zoni prioritetnog turističkog lokaliteta koji radi 12 meseci godišnje, poreska stopa se može smanjiti: ​​za kategoriju 4**** - 20%; i kategorije preko 4**** - 50</a:t>
            </a:r>
            <a:r>
              <a:rPr lang="vi-VN" sz="2100" b="1" dirty="0" smtClean="0">
                <a:solidFill>
                  <a:schemeClr val="tx1"/>
                </a:solidFill>
              </a:rPr>
              <a:t>%</a:t>
            </a:r>
            <a:endParaRPr lang="en-GB" sz="2100" b="1" dirty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Zemljište koje se koristi u poljoprivredne svrhe je oslobođeno plaćanja poreza; </a:t>
            </a:r>
            <a:endParaRPr lang="en-US" sz="2100" b="1" dirty="0" smtClean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Podrška </a:t>
            </a:r>
            <a:r>
              <a:rPr lang="vi-VN" sz="2100" b="1" dirty="0" smtClean="0">
                <a:solidFill>
                  <a:schemeClr val="tx1"/>
                </a:solidFill>
              </a:rPr>
              <a:t>mikro, malim i srednjim preduzećima kroz rad Biznis info centra; </a:t>
            </a:r>
            <a:endParaRPr lang="en-US" sz="2100" b="1" dirty="0" smtClean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Podrška </a:t>
            </a:r>
            <a:r>
              <a:rPr lang="vi-VN" sz="2100" b="1" dirty="0" smtClean="0">
                <a:solidFill>
                  <a:schemeClr val="tx1"/>
                </a:solidFill>
              </a:rPr>
              <a:t>poljoprivrednim proizvođačima kroz rad Agrobiznis info centra; </a:t>
            </a:r>
            <a:endParaRPr lang="en-US" sz="2100" b="1" dirty="0" smtClean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Učešće </a:t>
            </a:r>
            <a:r>
              <a:rPr lang="vi-VN" sz="2100" b="1" dirty="0" smtClean="0">
                <a:solidFill>
                  <a:schemeClr val="tx1"/>
                </a:solidFill>
              </a:rPr>
              <a:t>lokalne samouprave u osiguranju poljoprivrede, otkupu mleka, proizvodnji mesa i biljnoj proizvodnji Podrška osnivanju udruženja i klastera; </a:t>
            </a:r>
            <a:endParaRPr lang="en-US" sz="2100" b="1" dirty="0" smtClean="0">
              <a:solidFill>
                <a:schemeClr val="tx1"/>
              </a:solidFill>
            </a:endParaRPr>
          </a:p>
          <a:p>
            <a:r>
              <a:rPr lang="vi-VN" sz="2100" b="1" dirty="0" smtClean="0">
                <a:solidFill>
                  <a:schemeClr val="tx1"/>
                </a:solidFill>
              </a:rPr>
              <a:t>Podrška </a:t>
            </a:r>
            <a:r>
              <a:rPr lang="vi-VN" sz="2100" b="1" dirty="0" smtClean="0">
                <a:solidFill>
                  <a:schemeClr val="tx1"/>
                </a:solidFill>
              </a:rPr>
              <a:t>zapošljavanju kroz saradnju sa Zavodom za zapošljavanje na brojnim projektima i organizovanje obuka za sticanje novih znanja i veština nezaposlenih lica.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2703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307" y="2032931"/>
            <a:ext cx="9788354" cy="2451953"/>
          </a:xfrm>
        </p:spPr>
        <p:txBody>
          <a:bodyPr>
            <a:spAutoFit/>
          </a:bodyPr>
          <a:lstStyle/>
          <a:p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Prostorno urbanističkim planom opštine Žabljak definisane su zone za razvoj poslovanja i to: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Poslovna zona Njegovuđa: Njegovuđa i Pilana,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Njegovuđa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Poslovna zona Vruljci;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Radna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Žabljak;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Servisna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01908" y="5029199"/>
            <a:ext cx="9788354" cy="83099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okviru ove 4 zone nalaze se sledeće lokacije pogodne za ulaganje:</a:t>
            </a:r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838200" y="426575"/>
            <a:ext cx="7735349" cy="945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BIZNIS/INDUSTRIJSKE ZONE</a:t>
            </a: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426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37" y="1416523"/>
            <a:ext cx="5260348" cy="2182163"/>
          </a:xfrm>
        </p:spPr>
        <p:txBody>
          <a:bodyPr>
            <a:normAutofit lnSpcReduction="10000"/>
          </a:bodyPr>
          <a:lstStyle/>
          <a:p>
            <a:pPr marL="457200" indent="-457200" algn="just">
              <a:buAutoNum type="arabicPeriod"/>
            </a:pP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Lokacija: Njegovuđa II </a:t>
            </a:r>
            <a:endParaRPr lang="en-US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51000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Adresa</a:t>
            </a: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: Njegovuđa </a:t>
            </a:r>
            <a:endParaRPr lang="en-US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51000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Vlasništvo</a:t>
            </a: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: privatno </a:t>
            </a:r>
            <a:endParaRPr lang="en-US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51000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Veličina parcele </a:t>
            </a: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je cca. </a:t>
            </a: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4 </a:t>
            </a: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ha </a:t>
            </a:r>
            <a:endParaRPr lang="en-US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51000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Nam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j</a:t>
            </a: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ena</a:t>
            </a:r>
            <a:r>
              <a:rPr lang="vi-VN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51000"/>
                    </a:srgbClr>
                  </a:outerShdw>
                </a:effectLst>
              </a:rPr>
              <a:t>: industrija i proizvodnja</a:t>
            </a:r>
            <a:r>
              <a:rPr lang="en-GB" sz="2000" b="1" dirty="0" smtClean="0">
                <a:solidFill>
                  <a:schemeClr val="tx1"/>
                </a:solidFill>
              </a:rPr>
              <a:t>   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6383" y="1404572"/>
            <a:ext cx="6096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Adresa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Narodnih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heroja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bb (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Klještina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Poslovna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Servisna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Vlasništvo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100%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javno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parcele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5.113m2 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Namjena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proizvodnja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GB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25653" y="3915060"/>
            <a:ext cx="5757527" cy="279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Adresa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Narodnih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bb (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Klještina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Poslovna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Servisna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Vlasništvo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100%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javno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parcele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21.527 m2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Namjena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830318" y="458106"/>
            <a:ext cx="7735349" cy="945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BIZNIS/INDUSTRIJSKE ZONE</a:t>
            </a: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196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716" y="4103009"/>
            <a:ext cx="5666704" cy="28660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Adresa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Narodnih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bb (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Klještina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Poslovna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Servisna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Vlasništvo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100%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javno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Površina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parcele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1.418m2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Namjena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proizvodnja</a:t>
            </a:r>
            <a:endParaRPr lang="en-GB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/>
              <a:t>                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62512" y="1600574"/>
            <a:ext cx="6029488" cy="24275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GB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b="1" dirty="0" smtClean="0">
                <a:latin typeface="+mj-lt"/>
              </a:rPr>
              <a:t>Lokacija: Žabljak IV </a:t>
            </a:r>
            <a:endParaRPr lang="en-US" sz="2400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vi-VN" sz="2400" b="1" dirty="0" smtClean="0">
                <a:latin typeface="+mj-lt"/>
              </a:rPr>
              <a:t>Adresa</a:t>
            </a:r>
            <a:r>
              <a:rPr lang="vi-VN" sz="2400" b="1" dirty="0" smtClean="0">
                <a:latin typeface="+mj-lt"/>
              </a:rPr>
              <a:t>: Narodnog heroja bb (</a:t>
            </a:r>
            <a:r>
              <a:rPr lang="vi-VN" sz="2400" b="1" dirty="0" smtClean="0">
                <a:latin typeface="+mj-lt"/>
              </a:rPr>
              <a:t>Klještina)</a:t>
            </a:r>
            <a:endParaRPr lang="en-US" sz="2400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en-US" sz="2400" b="1" dirty="0" err="1" smtClean="0">
                <a:latin typeface="+mj-lt"/>
              </a:rPr>
              <a:t>Poslovna</a:t>
            </a:r>
            <a:r>
              <a:rPr lang="en-US" sz="2400" b="1" dirty="0" smtClean="0">
                <a:latin typeface="+mj-lt"/>
              </a:rPr>
              <a:t> </a:t>
            </a:r>
            <a:r>
              <a:rPr lang="vi-VN" sz="2400" b="1" dirty="0" smtClean="0">
                <a:latin typeface="+mj-lt"/>
              </a:rPr>
              <a:t>zona</a:t>
            </a:r>
            <a:r>
              <a:rPr lang="vi-VN" sz="2400" b="1" dirty="0" smtClean="0">
                <a:latin typeface="+mj-lt"/>
              </a:rPr>
              <a:t>: Servisna zona </a:t>
            </a:r>
            <a:endParaRPr lang="en-US" sz="2400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vi-VN" sz="2400" b="1" dirty="0" smtClean="0">
                <a:latin typeface="+mj-lt"/>
              </a:rPr>
              <a:t>Vlasništvo</a:t>
            </a:r>
            <a:r>
              <a:rPr lang="vi-VN" sz="2400" b="1" dirty="0" smtClean="0">
                <a:latin typeface="+mj-lt"/>
              </a:rPr>
              <a:t>: 100% javno </a:t>
            </a:r>
            <a:endParaRPr lang="en-US" sz="2400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vi-VN" sz="2400" b="1" dirty="0" smtClean="0">
                <a:latin typeface="+mj-lt"/>
              </a:rPr>
              <a:t>Veličina parcele </a:t>
            </a:r>
            <a:r>
              <a:rPr lang="vi-VN" sz="2400" b="1" dirty="0" smtClean="0">
                <a:latin typeface="+mj-lt"/>
              </a:rPr>
              <a:t>je 1.372 m2 </a:t>
            </a:r>
            <a:endParaRPr lang="en-US" sz="2400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vi-VN" sz="2400" b="1" dirty="0" smtClean="0">
                <a:latin typeface="+mj-lt"/>
              </a:rPr>
              <a:t>Nam</a:t>
            </a:r>
            <a:r>
              <a:rPr lang="en-US" sz="2400" b="1" dirty="0" smtClean="0">
                <a:latin typeface="+mj-lt"/>
              </a:rPr>
              <a:t>j</a:t>
            </a:r>
            <a:r>
              <a:rPr lang="vi-VN" sz="2400" b="1" dirty="0" smtClean="0">
                <a:latin typeface="+mj-lt"/>
              </a:rPr>
              <a:t>ena</a:t>
            </a:r>
            <a:r>
              <a:rPr lang="vi-VN" sz="2400" b="1" dirty="0" smtClean="0">
                <a:latin typeface="+mj-lt"/>
              </a:rPr>
              <a:t>: drumski saobraćaj (benzinska pumpa)</a:t>
            </a:r>
            <a:r>
              <a:rPr lang="en-GB" sz="2000" b="1" dirty="0" smtClean="0">
                <a:solidFill>
                  <a:schemeClr val="tx1"/>
                </a:solidFill>
                <a:latin typeface="+mj-lt"/>
              </a:rPr>
              <a:t>               </a:t>
            </a:r>
            <a:endParaRPr lang="en-GB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7167" y="1413666"/>
            <a:ext cx="5002213" cy="2431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 3" charset="2"/>
              <a:buAutoNum type="arabicPeriod" startAt="4"/>
            </a:pP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Adresa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Narodnih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bb (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Klještina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457200" indent="-457200" algn="just">
              <a:buNone/>
            </a:pP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Poslovna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Servisna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Vlasništvo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100%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javno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Površina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parcele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2.049 m2 </a:t>
            </a:r>
            <a:endParaRPr lang="en-GB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Namjena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industrija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proizvodnja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838200" y="426575"/>
            <a:ext cx="7735349" cy="945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BIZNIS/INDUSTRIJSKE ZONE</a:t>
            </a: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830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558" y="1657830"/>
            <a:ext cx="7938939" cy="4768137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bivše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kasarne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13.502 m2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država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Gora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Enigme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1.226m2;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pored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stambene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zgrade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MUP-a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1.829m2;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Opština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426575"/>
            <a:ext cx="7735349" cy="945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GRINFILD LOKACIJE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61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14" y="1788156"/>
            <a:ext cx="5558592" cy="3622744"/>
          </a:xfrm>
        </p:spPr>
        <p:txBody>
          <a:bodyPr>
            <a:normAutofit lnSpcReduction="10000"/>
          </a:bodyPr>
          <a:lstStyle/>
          <a:p>
            <a:pPr marL="457200" indent="-457200" algn="just">
              <a:buAutoNum type="arabicPeriod"/>
            </a:pP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stare bolnice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431m2;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svojina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javna/država Crna Gora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Lokacija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bivše pilan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Njegovuđi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76,146m2;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None/>
            </a:pP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vlasništvo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privatno</a:t>
            </a:r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38200" y="426575"/>
            <a:ext cx="7735349" cy="945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BRAUNFILD LOKACIJE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82687" y="1828800"/>
            <a:ext cx="5603846" cy="3884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 defTabSz="457200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autobuske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stanice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1.480m2;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svojina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država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Gora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chemeClr val="accent1"/>
              </a:buClr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Lokacija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Gorske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veličina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9.338m2;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defTabSz="457200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svojina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039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FEBB68-88AE-4208-8822-59CE9F17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 dirty="0" smtClean="0"/>
              <a:t>BIZNIS INFO CENTAR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A59B6B-1AF5-8D9C-CA4B-8BFE9DD5B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04" y="2133600"/>
            <a:ext cx="10909809" cy="3778250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dirty="0" smtClean="0"/>
              <a:t>U Opštini Žabljak osnovan je </a:t>
            </a:r>
            <a:r>
              <a:rPr lang="vi-VN" dirty="0" smtClean="0"/>
              <a:t>„</a:t>
            </a:r>
            <a:r>
              <a:rPr lang="en-US" dirty="0" err="1" smtClean="0"/>
              <a:t>Biznis</a:t>
            </a:r>
            <a:r>
              <a:rPr lang="vi-VN" dirty="0" smtClean="0"/>
              <a:t> </a:t>
            </a:r>
            <a:r>
              <a:rPr lang="vi-VN" dirty="0" smtClean="0"/>
              <a:t>info </a:t>
            </a:r>
            <a:r>
              <a:rPr lang="vi-VN" dirty="0" smtClean="0"/>
              <a:t>centar, </a:t>
            </a:r>
            <a:r>
              <a:rPr lang="vi-VN" dirty="0" smtClean="0"/>
              <a:t>koji predstavlja neformalnu organizacionu jedinicu u okviru </a:t>
            </a:r>
            <a:r>
              <a:rPr lang="en-US" dirty="0" smtClean="0"/>
              <a:t>k</a:t>
            </a:r>
            <a:r>
              <a:rPr lang="vi-VN" dirty="0" smtClean="0"/>
              <a:t>abineta </a:t>
            </a:r>
            <a:r>
              <a:rPr lang="en-US" dirty="0" err="1" smtClean="0"/>
              <a:t>predsjednika</a:t>
            </a:r>
            <a:r>
              <a:rPr lang="vi-VN" dirty="0" smtClean="0"/>
              <a:t>, </a:t>
            </a:r>
            <a:r>
              <a:rPr lang="vi-VN" dirty="0" smtClean="0"/>
              <a:t>koja se prvenstveno bavi uslugama lokalne uprave namijenjene mikro, malim i srednjim preduzećima. </a:t>
            </a:r>
            <a:endParaRPr lang="en-US" dirty="0" smtClean="0"/>
          </a:p>
          <a:p>
            <a:pPr algn="just"/>
            <a:r>
              <a:rPr lang="vi-VN" dirty="0" smtClean="0"/>
              <a:t>je </a:t>
            </a:r>
            <a:r>
              <a:rPr lang="vi-VN" dirty="0" smtClean="0"/>
              <a:t>formiran sa ciljem razvoja preduzetništva i stvaranja povoljnijeg poslovnog ambijenta, a u prvim koracima je orijentisan na pružanje potrebnih informacija za osnivanje ili razvoj biznisa, a uz konsultantsku i mentorsku podršku, </a:t>
            </a:r>
            <a:r>
              <a:rPr lang="vi-VN" dirty="0" smtClean="0"/>
              <a:t>kroz </a:t>
            </a:r>
            <a:r>
              <a:rPr lang="vi-VN" dirty="0" smtClean="0"/>
              <a:t>transfer znanja i </a:t>
            </a:r>
            <a:r>
              <a:rPr lang="vi-VN" dirty="0" smtClean="0"/>
              <a:t>v</a:t>
            </a:r>
            <a:r>
              <a:rPr lang="en-US" dirty="0" smtClean="0"/>
              <a:t>j</a:t>
            </a:r>
            <a:r>
              <a:rPr lang="vi-VN" dirty="0" smtClean="0"/>
              <a:t>eština</a:t>
            </a:r>
            <a:r>
              <a:rPr lang="vi-VN" dirty="0" smtClean="0"/>
              <a:t>, te umrežavanje na lokalnom i nacionalnom nivou, </a:t>
            </a:r>
            <a:r>
              <a:rPr lang="vi-VN" dirty="0" smtClean="0"/>
              <a:t>kako </a:t>
            </a:r>
            <a:r>
              <a:rPr lang="vi-VN" dirty="0" smtClean="0"/>
              <a:t>bi </a:t>
            </a:r>
            <a:r>
              <a:rPr lang="vi-VN" dirty="0" smtClean="0"/>
              <a:t>doprin</a:t>
            </a:r>
            <a:r>
              <a:rPr lang="en-US" dirty="0" err="1" smtClean="0"/>
              <a:t>ij</a:t>
            </a:r>
            <a:r>
              <a:rPr lang="vi-VN" dirty="0" smtClean="0"/>
              <a:t>elo </a:t>
            </a:r>
            <a:r>
              <a:rPr lang="vi-VN" dirty="0" smtClean="0"/>
              <a:t>stvaranju podsticajnog ambijenta za razvoj poslovanja. </a:t>
            </a:r>
            <a:endParaRPr lang="en-US" dirty="0" smtClean="0"/>
          </a:p>
          <a:p>
            <a:pPr algn="just"/>
            <a:r>
              <a:rPr lang="vi-VN" dirty="0" smtClean="0"/>
              <a:t>BIC </a:t>
            </a:r>
            <a:r>
              <a:rPr lang="vi-VN" dirty="0" smtClean="0"/>
              <a:t>je </a:t>
            </a:r>
            <a:r>
              <a:rPr lang="vi-VN" dirty="0" smtClean="0"/>
              <a:t>m</a:t>
            </a:r>
            <a:r>
              <a:rPr lang="en-US" dirty="0" smtClean="0"/>
              <a:t>j</a:t>
            </a:r>
            <a:r>
              <a:rPr lang="vi-VN" dirty="0" smtClean="0"/>
              <a:t>esto gd</a:t>
            </a:r>
            <a:r>
              <a:rPr lang="en-US" dirty="0" smtClean="0"/>
              <a:t>j</a:t>
            </a:r>
            <a:r>
              <a:rPr lang="vi-VN" dirty="0" smtClean="0"/>
              <a:t>e </a:t>
            </a:r>
            <a:r>
              <a:rPr lang="vi-VN" dirty="0" smtClean="0"/>
              <a:t>možete pronaći potrebne informacije i podršku za razvoj poslovne ideje i pokretanje privatnog biznisa. Zatim tu su informacije vezane za vođenje biznisa, pristup informacijama vezanim za dobijanje finansijskih sredstava, pronalaženje poslovnih partnera i mogućnost konkurisanja sa projektima na raznim pozivima. Pored toga, BIC je koristan fizički prostor za sve one kojima je potrebna osnovna infrastruktura za rad na svojim poslovnim idejama, ali i </a:t>
            </a:r>
            <a:r>
              <a:rPr lang="vi-VN" dirty="0" smtClean="0"/>
              <a:t>m</a:t>
            </a:r>
            <a:r>
              <a:rPr lang="en-US" dirty="0" smtClean="0"/>
              <a:t>j</a:t>
            </a:r>
            <a:r>
              <a:rPr lang="vi-VN" dirty="0" smtClean="0"/>
              <a:t>esto </a:t>
            </a:r>
            <a:r>
              <a:rPr lang="vi-VN" dirty="0" smtClean="0"/>
              <a:t>za </a:t>
            </a:r>
            <a:r>
              <a:rPr lang="vi-VN" dirty="0" smtClean="0"/>
              <a:t>razm</a:t>
            </a:r>
            <a:r>
              <a:rPr lang="en-US" dirty="0" smtClean="0"/>
              <a:t>j</a:t>
            </a:r>
            <a:r>
              <a:rPr lang="vi-VN" dirty="0" smtClean="0"/>
              <a:t>enu </a:t>
            </a:r>
            <a:r>
              <a:rPr lang="vi-VN" dirty="0" smtClean="0"/>
              <a:t>i povezivanje resursa i ideja.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23778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50" y="1561514"/>
            <a:ext cx="11087362" cy="51355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vi-VN" sz="2900" b="1" dirty="0" smtClean="0">
                <a:solidFill>
                  <a:schemeClr val="tx1"/>
                </a:solidFill>
              </a:rPr>
              <a:t>Na Žabljaku postoji Turistička organizacija, koja je glavna institucija za sve lokalne aktere koji se bave turizmom. 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just"/>
            <a:r>
              <a:rPr lang="vi-VN" sz="2900" b="1" dirty="0" smtClean="0">
                <a:solidFill>
                  <a:schemeClr val="tx1"/>
                </a:solidFill>
              </a:rPr>
              <a:t>DOO </a:t>
            </a:r>
            <a:r>
              <a:rPr lang="vi-VN" sz="2900" b="1" dirty="0" smtClean="0">
                <a:solidFill>
                  <a:schemeClr val="tx1"/>
                </a:solidFill>
              </a:rPr>
              <a:t>Sportski centar Žabljak doprinosi razvoju sporta i sportske kulture na Žabljaku, </a:t>
            </a:r>
            <a:r>
              <a:rPr lang="vi-VN" sz="2900" b="1" dirty="0" smtClean="0">
                <a:solidFill>
                  <a:schemeClr val="tx1"/>
                </a:solidFill>
              </a:rPr>
              <a:t>što </a:t>
            </a:r>
            <a:r>
              <a:rPr lang="vi-VN" sz="2900" b="1" dirty="0" smtClean="0">
                <a:solidFill>
                  <a:schemeClr val="tx1"/>
                </a:solidFill>
              </a:rPr>
              <a:t>čini da Žabljak ozbiljno uključuje sportski turizam u svoju ponudu. U ponudi je sportska hala površine 3155 m2 opremljena: terenom za rukomet, košarku, odbojku i mali fudbal sa 548 mesta, ambulantom i sanitarnim čvorovima, kuglanom, kafe barom i teretanom. 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just"/>
            <a:r>
              <a:rPr lang="vi-VN" sz="2900" b="1" dirty="0" smtClean="0">
                <a:solidFill>
                  <a:schemeClr val="tx1"/>
                </a:solidFill>
              </a:rPr>
              <a:t>Skijalište </a:t>
            </a:r>
            <a:r>
              <a:rPr lang="vi-VN" sz="2900" b="1" dirty="0" smtClean="0">
                <a:solidFill>
                  <a:schemeClr val="tx1"/>
                </a:solidFill>
              </a:rPr>
              <a:t>Durmitor (Savin kuk) ima dva </a:t>
            </a:r>
            <a:r>
              <a:rPr lang="vi-VN" sz="2900" b="1" dirty="0" smtClean="0">
                <a:solidFill>
                  <a:schemeClr val="tx1"/>
                </a:solidFill>
              </a:rPr>
              <a:t>dvos</a:t>
            </a:r>
            <a:r>
              <a:rPr lang="en-US" sz="2900" b="1" dirty="0" smtClean="0">
                <a:solidFill>
                  <a:schemeClr val="tx1"/>
                </a:solidFill>
              </a:rPr>
              <a:t>j</a:t>
            </a:r>
            <a:r>
              <a:rPr lang="vi-VN" sz="2900" b="1" dirty="0" smtClean="0">
                <a:solidFill>
                  <a:schemeClr val="tx1"/>
                </a:solidFill>
              </a:rPr>
              <a:t>eda</a:t>
            </a:r>
            <a:r>
              <a:rPr lang="vi-VN" sz="2900" b="1" dirty="0" smtClean="0">
                <a:solidFill>
                  <a:schemeClr val="tx1"/>
                </a:solidFill>
              </a:rPr>
              <a:t>, tri žičare, od kojih je </a:t>
            </a:r>
            <a:r>
              <a:rPr lang="vi-VN" sz="2900" b="1" dirty="0" smtClean="0">
                <a:solidFill>
                  <a:schemeClr val="tx1"/>
                </a:solidFill>
              </a:rPr>
              <a:t>jedn</a:t>
            </a:r>
            <a:r>
              <a:rPr lang="en-US" sz="2900" b="1" dirty="0" smtClean="0">
                <a:solidFill>
                  <a:schemeClr val="tx1"/>
                </a:solidFill>
              </a:rPr>
              <a:t>a</a:t>
            </a:r>
            <a:r>
              <a:rPr lang="vi-VN" sz="2900" b="1" dirty="0" smtClean="0">
                <a:solidFill>
                  <a:schemeClr val="tx1"/>
                </a:solidFill>
              </a:rPr>
              <a:t> opremljen</a:t>
            </a:r>
            <a:r>
              <a:rPr lang="en-US" sz="2900" b="1" dirty="0" smtClean="0">
                <a:solidFill>
                  <a:schemeClr val="tx1"/>
                </a:solidFill>
              </a:rPr>
              <a:t>a</a:t>
            </a:r>
            <a:r>
              <a:rPr lang="vi-VN" sz="2900" b="1" dirty="0" smtClean="0">
                <a:solidFill>
                  <a:schemeClr val="tx1"/>
                </a:solidFill>
              </a:rPr>
              <a:t> </a:t>
            </a:r>
            <a:r>
              <a:rPr lang="vi-VN" sz="2900" b="1" dirty="0" smtClean="0">
                <a:solidFill>
                  <a:schemeClr val="tx1"/>
                </a:solidFill>
              </a:rPr>
              <a:t>reflektorima za noćno skijanje, kao i jednu </a:t>
            </a:r>
            <a:r>
              <a:rPr lang="vi-VN" sz="2900" b="1" dirty="0" smtClean="0">
                <a:solidFill>
                  <a:schemeClr val="tx1"/>
                </a:solidFill>
              </a:rPr>
              <a:t>d</a:t>
            </a:r>
            <a:r>
              <a:rPr lang="en-US" sz="2900" b="1" dirty="0" smtClean="0">
                <a:solidFill>
                  <a:schemeClr val="tx1"/>
                </a:solidFill>
              </a:rPr>
              <a:t>j</a:t>
            </a:r>
            <a:r>
              <a:rPr lang="vi-VN" sz="2900" b="1" dirty="0" smtClean="0">
                <a:solidFill>
                  <a:schemeClr val="tx1"/>
                </a:solidFill>
              </a:rPr>
              <a:t>eč</a:t>
            </a:r>
            <a:r>
              <a:rPr lang="en-US" sz="2900" b="1" dirty="0" err="1" smtClean="0">
                <a:solidFill>
                  <a:schemeClr val="tx1"/>
                </a:solidFill>
              </a:rPr>
              <a:t>i</a:t>
            </a:r>
            <a:r>
              <a:rPr lang="vi-VN" sz="2900" b="1" dirty="0" smtClean="0">
                <a:solidFill>
                  <a:schemeClr val="tx1"/>
                </a:solidFill>
              </a:rPr>
              <a:t>ju </a:t>
            </a:r>
            <a:r>
              <a:rPr lang="vi-VN" sz="2900" b="1" dirty="0" smtClean="0">
                <a:solidFill>
                  <a:schemeClr val="tx1"/>
                </a:solidFill>
              </a:rPr>
              <a:t>žičaru. Ova infrastruktura opslužuje ukupno 4,6 km ski staza i ima kapacitet od 3.000 skijaša. Skijalište ima tri plave staze, jednu crvenu stazu, jednu crnu stazu i dječiju stazu za bebe. Postoje potencijali za razvoj novih ski staza na Žabljaku, te rekonstrukciju skijališta „Štuoc“. 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just"/>
            <a:r>
              <a:rPr lang="vi-VN" sz="2900" b="1" dirty="0" smtClean="0">
                <a:solidFill>
                  <a:schemeClr val="tx1"/>
                </a:solidFill>
              </a:rPr>
              <a:t>Po </a:t>
            </a:r>
            <a:r>
              <a:rPr lang="vi-VN" sz="2900" b="1" dirty="0" smtClean="0">
                <a:solidFill>
                  <a:schemeClr val="tx1"/>
                </a:solidFill>
              </a:rPr>
              <a:t>turističkim kapacitetima Žabljak raspolaže: 10 hotela; 2 pansion; 110 soba u hotelima; 498 kreveta u hotelima; 79 apartmana u hotelima; 572 privatna stana; 3498 ležaja u privatnom smeštaju 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just"/>
            <a:r>
              <a:rPr lang="vi-VN" sz="2900" b="1" dirty="0" smtClean="0">
                <a:solidFill>
                  <a:schemeClr val="tx1"/>
                </a:solidFill>
              </a:rPr>
              <a:t>U </a:t>
            </a:r>
            <a:r>
              <a:rPr lang="vi-VN" sz="2900" b="1" dirty="0" smtClean="0">
                <a:solidFill>
                  <a:schemeClr val="tx1"/>
                </a:solidFill>
              </a:rPr>
              <a:t>2023. godini bilo je: 145 000 turista; 50 000 noćenja.</a:t>
            </a:r>
            <a:endParaRPr lang="en-GB" sz="29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838200" y="426575"/>
            <a:ext cx="7735349" cy="945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9050">
                  <a:solidFill>
                    <a:prstClr val="black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TURISTIČKA INFRASTRUKTURA</a:t>
            </a:r>
            <a:endParaRPr kumimoji="0" lang="en-US" sz="36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08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7925" y="433610"/>
            <a:ext cx="8911687" cy="1280890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OPŠTE INFORMACIJE</a:t>
            </a:r>
            <a:endParaRPr lang="en-US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2508" y="1257153"/>
            <a:ext cx="10534617" cy="277192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Opština Žabljak se nalazi na sjeverozapadu Crne Gore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najveća </a:t>
            </a:r>
            <a:r>
              <a:rPr lang="en-US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je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opština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durmitorskog područja. Zauzima površinu od 445 km2, što </a:t>
            </a:r>
            <a:r>
              <a:rPr lang="en-US" sz="72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čini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3,22% ukupne površine Crne Gore. Žabljak je sa svojih 1456 metara nadmorske visine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najvi</a:t>
            </a:r>
            <a:r>
              <a:rPr lang="en-US" sz="72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sočije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urbano naselje u jugoistočnoj Evropi. </a:t>
            </a:r>
            <a:endParaRPr lang="en-US" sz="7200" b="1" dirty="0" smtClean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Žabljak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ima oko 3.000 stalnih stanovnika. Na teritoriji opštine nalazi se 28 naselja koja su organizovana u 12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esnih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zajednica, od kojih je jedna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grad</a:t>
            </a:r>
            <a:r>
              <a:rPr lang="en-US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Žabljak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Međutim, ovaj broj stanovnika nije realan prikaz, jer postoji veliki broj vlasnika nekretnina koji dio godine provode na Žabljaku (u ljetnoj i zimskoj sezoni), ali žive i rade u drugim gradovima. Uključujući turiste u jeku letnje turističke sezone na Žabljaku i okolini ima između 15 i 20 hiljada ljudi </a:t>
            </a:r>
            <a:endParaRPr lang="en-US" sz="7200" b="1" dirty="0" smtClean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Prepoznatljiv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 globalnom nivou po Nacionalnom parku Durmitor i rijeci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Tari,</a:t>
            </a:r>
            <a:r>
              <a:rPr lang="en-US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sjeveroistoku graniči sa opštinom Pljevlja, na jugu sa opštinom Mojkovac, na jugozapadu sa opštinom Šavnik, a na zapadu sa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opštinom</a:t>
            </a:r>
            <a:r>
              <a:rPr lang="en-US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Plužine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7200" b="1" dirty="0" smtClean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Crna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Gora je na Žabljaku 1991. godine proglašena ekološkom </a:t>
            </a:r>
            <a:r>
              <a:rPr lang="vi-VN" sz="72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državom</a:t>
            </a:r>
            <a:endParaRPr lang="en-GB" sz="6200" dirty="0"/>
          </a:p>
          <a:p>
            <a:pPr marL="0" indent="0">
              <a:buNone/>
            </a:pPr>
            <a:r>
              <a:rPr lang="en-GB" sz="6200" dirty="0"/>
              <a:t>    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2387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EB69D39F-24C3-9B39-6875-837AFB6A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TURISTIČKE ZONE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89" y="2125717"/>
            <a:ext cx="5493511" cy="3305503"/>
          </a:xfrm>
        </p:spPr>
        <p:txBody>
          <a:bodyPr>
            <a:normAutofit/>
          </a:bodyPr>
          <a:lstStyle/>
          <a:p>
            <a:r>
              <a:rPr lang="vi-VN" sz="2000" b="1" dirty="0" smtClean="0">
                <a:solidFill>
                  <a:schemeClr val="tx1"/>
                </a:solidFill>
              </a:rPr>
              <a:t>Razvojne turističke zone: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sz="2000" b="1" dirty="0" smtClean="0">
                <a:solidFill>
                  <a:schemeClr val="tx1"/>
                </a:solidFill>
              </a:rPr>
              <a:t>Virak-Motički </a:t>
            </a:r>
            <a:r>
              <a:rPr lang="vi-VN" sz="2000" b="1" dirty="0" smtClean="0">
                <a:solidFill>
                  <a:schemeClr val="tx1"/>
                </a:solidFill>
              </a:rPr>
              <a:t>Gaj;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sz="2000" b="1" dirty="0" smtClean="0">
                <a:solidFill>
                  <a:schemeClr val="tx1"/>
                </a:solidFill>
              </a:rPr>
              <a:t>Borje- </a:t>
            </a:r>
            <a:r>
              <a:rPr lang="vi-VN" sz="2000" b="1" dirty="0" smtClean="0">
                <a:solidFill>
                  <a:schemeClr val="tx1"/>
                </a:solidFill>
              </a:rPr>
              <a:t>Tepačko Polje;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sz="2000" b="1" dirty="0" smtClean="0">
                <a:solidFill>
                  <a:schemeClr val="tx1"/>
                </a:solidFill>
              </a:rPr>
              <a:t>Vrela</a:t>
            </a:r>
            <a:r>
              <a:rPr lang="vi-VN" sz="2000" b="1" dirty="0" smtClean="0">
                <a:solidFill>
                  <a:schemeClr val="tx1"/>
                </a:solidFill>
              </a:rPr>
              <a:t>; Njegovuđa;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sz="2000" b="1" dirty="0" smtClean="0">
                <a:solidFill>
                  <a:schemeClr val="tx1"/>
                </a:solidFill>
              </a:rPr>
              <a:t>Uskoci</a:t>
            </a:r>
            <a:r>
              <a:rPr lang="vi-VN" sz="2000" b="1" dirty="0" smtClean="0">
                <a:solidFill>
                  <a:schemeClr val="tx1"/>
                </a:solidFill>
              </a:rPr>
              <a:t>, Čardak I Poljane</a:t>
            </a:r>
            <a:r>
              <a:rPr lang="vi-VN" sz="2000" b="1" dirty="0" smtClean="0">
                <a:solidFill>
                  <a:schemeClr val="tx1"/>
                </a:solidFill>
              </a:rPr>
              <a:t>;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sz="2000" b="1" dirty="0" smtClean="0">
                <a:solidFill>
                  <a:schemeClr val="tx1"/>
                </a:solidFill>
              </a:rPr>
              <a:t> </a:t>
            </a:r>
            <a:r>
              <a:rPr lang="vi-VN" sz="2000" b="1" dirty="0" smtClean="0">
                <a:solidFill>
                  <a:schemeClr val="tx1"/>
                </a:solidFill>
              </a:rPr>
              <a:t>Pašina Voda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58103" y="2185041"/>
            <a:ext cx="4756639" cy="2090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err="1" smtClean="0">
                <a:solidFill>
                  <a:schemeClr val="tx1"/>
                </a:solidFill>
              </a:rPr>
              <a:t>Manja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turistička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područja</a:t>
            </a:r>
            <a:r>
              <a:rPr lang="en-GB" sz="2400" b="1" dirty="0" smtClean="0">
                <a:solidFill>
                  <a:schemeClr val="tx1"/>
                </a:solidFill>
              </a:rPr>
              <a:t>: </a:t>
            </a:r>
            <a:endParaRPr lang="en-GB" sz="24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400" b="1" dirty="0" err="1" smtClean="0">
                <a:solidFill>
                  <a:schemeClr val="tx1"/>
                </a:solidFill>
              </a:rPr>
              <a:t>Podgora</a:t>
            </a:r>
            <a:r>
              <a:rPr lang="en-GB" sz="2400" b="1" dirty="0" smtClean="0">
                <a:solidFill>
                  <a:schemeClr val="tx1"/>
                </a:solidFill>
              </a:rPr>
              <a:t>; </a:t>
            </a:r>
            <a:endParaRPr lang="en-GB" sz="24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400" b="1" dirty="0" err="1" smtClean="0">
                <a:solidFill>
                  <a:schemeClr val="tx1"/>
                </a:solidFill>
              </a:rPr>
              <a:t>T</a:t>
            </a:r>
            <a:r>
              <a:rPr lang="en-GB" sz="2400" b="1" dirty="0" err="1" smtClean="0">
                <a:solidFill>
                  <a:schemeClr val="tx1"/>
                </a:solidFill>
              </a:rPr>
              <a:t>epca</a:t>
            </a:r>
            <a:r>
              <a:rPr lang="en-GB" sz="2400" b="1" dirty="0" smtClean="0">
                <a:solidFill>
                  <a:schemeClr val="tx1"/>
                </a:solidFill>
              </a:rPr>
              <a:t>- </a:t>
            </a:r>
            <a:r>
              <a:rPr lang="en-GB" sz="2400" b="1" dirty="0" err="1" smtClean="0">
                <a:solidFill>
                  <a:schemeClr val="tx1"/>
                </a:solidFill>
              </a:rPr>
              <a:t>Begovo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Polje</a:t>
            </a:r>
            <a:r>
              <a:rPr lang="en-GB" sz="2400" b="1" dirty="0" smtClean="0">
                <a:solidFill>
                  <a:schemeClr val="tx1"/>
                </a:solidFill>
              </a:rPr>
              <a:t>; </a:t>
            </a:r>
            <a:endParaRPr lang="en-GB" sz="2400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sz="2400" b="1" dirty="0" err="1" smtClean="0">
                <a:solidFill>
                  <a:schemeClr val="tx1"/>
                </a:solidFill>
              </a:rPr>
              <a:t>Turistička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</a:rPr>
              <a:t>naselja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048768" y="2124075"/>
            <a:ext cx="4992688" cy="319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Font typeface="Wingdings 3" charset="2"/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838200" y="426575"/>
            <a:ext cx="7735349" cy="945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457200">
              <a:spcBef>
                <a:spcPct val="0"/>
              </a:spcBef>
            </a:pPr>
            <a:endParaRPr kumimoji="0" lang="en-US" sz="36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993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90455B4-713E-8F6A-AC8E-22C227E4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Putna infrastruktura i saobraćajna komunikacija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235" y="2133600"/>
            <a:ext cx="10723378" cy="3778250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chemeClr val="tx1"/>
                </a:solidFill>
              </a:rPr>
              <a:t>Do Žabljaka je vrlo lako doći. 2010. godine otvoren je put Risan-Žabljak i time je skraćena razdaljina između Žabljaka i crnogorskog primorja, </a:t>
            </a:r>
            <a:r>
              <a:rPr lang="en-US" b="1" dirty="0" err="1" smtClean="0">
                <a:solidFill>
                  <a:schemeClr val="tx1"/>
                </a:solidFill>
              </a:rPr>
              <a:t>i</a:t>
            </a:r>
            <a:r>
              <a:rPr lang="vi-VN" b="1" dirty="0" smtClean="0">
                <a:solidFill>
                  <a:schemeClr val="tx1"/>
                </a:solidFill>
              </a:rPr>
              <a:t> </a:t>
            </a:r>
            <a:r>
              <a:rPr lang="vi-VN" b="1" dirty="0" smtClean="0">
                <a:solidFill>
                  <a:schemeClr val="tx1"/>
                </a:solidFill>
              </a:rPr>
              <a:t>sada se od Žabljaka do crnogorskog primorja i Jadranskog mora stiže za 2h-2h30min.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vi-VN" b="1" dirty="0" smtClean="0">
                <a:solidFill>
                  <a:schemeClr val="tx1"/>
                </a:solidFill>
              </a:rPr>
              <a:t>Glavni </a:t>
            </a:r>
            <a:r>
              <a:rPr lang="vi-VN" b="1" dirty="0" smtClean="0">
                <a:solidFill>
                  <a:schemeClr val="tx1"/>
                </a:solidFill>
              </a:rPr>
              <a:t>grad Podgorica je udaljen oko 2 sata vožnje od Žabljaka (120 km).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vi-VN" b="1" dirty="0" smtClean="0">
                <a:solidFill>
                  <a:schemeClr val="tx1"/>
                </a:solidFill>
              </a:rPr>
              <a:t>Udaljenost </a:t>
            </a:r>
            <a:r>
              <a:rPr lang="vi-VN" b="1" dirty="0" smtClean="0">
                <a:solidFill>
                  <a:schemeClr val="tx1"/>
                </a:solidFill>
              </a:rPr>
              <a:t>od ostalih regionalnih centara: Beograd-400km; Sarajevo-167km; Zagreb-535km; Tirana-270km; Skoplje-337km; Ljubljana-674km, Najbliža luka je Bar (Crna Gora) - 197 km. Od Bara do Mojkovca je moguće putovati vozom (70km od Žabljaka), a zatim autobusom do Žabljaka.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vi-VN" b="1" dirty="0" smtClean="0">
                <a:solidFill>
                  <a:schemeClr val="tx1"/>
                </a:solidFill>
              </a:rPr>
              <a:t>Najbliži </a:t>
            </a:r>
            <a:r>
              <a:rPr lang="vi-VN" b="1" dirty="0" smtClean="0">
                <a:solidFill>
                  <a:schemeClr val="tx1"/>
                </a:solidFill>
              </a:rPr>
              <a:t>aerodromi: Podgorica (120 km), Tivat (250 km), Dubrovnik (260 km).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68069" y="523875"/>
            <a:ext cx="10325100" cy="945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835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963" y="2133600"/>
            <a:ext cx="11211650" cy="3778250"/>
          </a:xfrm>
        </p:spPr>
        <p:txBody>
          <a:bodyPr>
            <a:normAutofit lnSpcReduction="10000"/>
          </a:bodyPr>
          <a:lstStyle/>
          <a:p>
            <a:r>
              <a:rPr lang="vi-VN" b="1" dirty="0" smtClean="0">
                <a:solidFill>
                  <a:schemeClr val="tx1"/>
                </a:solidFill>
              </a:rPr>
              <a:t>GRANIČNI PRELAZI 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b="1" dirty="0" smtClean="0">
                <a:solidFill>
                  <a:schemeClr val="tx1"/>
                </a:solidFill>
              </a:rPr>
              <a:t>Srbija </a:t>
            </a:r>
            <a:r>
              <a:rPr lang="vi-VN" b="1" dirty="0" smtClean="0">
                <a:solidFill>
                  <a:schemeClr val="tx1"/>
                </a:solidFill>
              </a:rPr>
              <a:t>– Žabljak 70km. Ako dolazite iz Srbije, granicu možete preći u Prijepolju, pa preko Pljevalja i doći ćete do Žabljaka (udaljenost od graničnog prelaza Jabuka je 70 km). Do njega se može doći i preko Bijelog Polja i Mojkovca (granični prelaz Brodarevo - 110 km). 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b="1" dirty="0" smtClean="0">
                <a:solidFill>
                  <a:schemeClr val="tx1"/>
                </a:solidFill>
              </a:rPr>
              <a:t>Ukoliko </a:t>
            </a:r>
            <a:r>
              <a:rPr lang="vi-VN" b="1" dirty="0" smtClean="0">
                <a:solidFill>
                  <a:schemeClr val="tx1"/>
                </a:solidFill>
              </a:rPr>
              <a:t>dolazite iz Hrvatske, iz pravca Dubrovnika (granični prelaz Debeli Brijeg), možete stići preko Herceg Novog, Risna i Nikšića (200 km) ili preko Dubrovnika-Trebinje-Nikšić-Žabljak (170 km). 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b="1" dirty="0" smtClean="0">
                <a:solidFill>
                  <a:schemeClr val="tx1"/>
                </a:solidFill>
              </a:rPr>
              <a:t>Ukoliko </a:t>
            </a:r>
            <a:r>
              <a:rPr lang="vi-VN" b="1" dirty="0" smtClean="0">
                <a:solidFill>
                  <a:schemeClr val="tx1"/>
                </a:solidFill>
              </a:rPr>
              <a:t>dolazite iz Bosne i Hercegovine, preko Foče i graničnog prelaza Šćepan Polje Nikšić – Šavnik – Žabljak, udaljenost od graničnog prelaza je 150 km. Možete koristiti i drugu rutu preko Plužina i Durmitora direktno do Žabljaka. Ukoliko se uđe na granični prelaz Metaljka, preko Goražda, Ćajniče Pljevlja, udaljenost je 87 km. </a:t>
            </a:r>
            <a:endParaRPr lang="en-US" b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vi-VN" b="1" dirty="0" smtClean="0">
                <a:solidFill>
                  <a:schemeClr val="tx1"/>
                </a:solidFill>
              </a:rPr>
              <a:t>Sa </a:t>
            </a:r>
            <a:r>
              <a:rPr lang="vi-VN" b="1" dirty="0" smtClean="0">
                <a:solidFill>
                  <a:schemeClr val="tx1"/>
                </a:solidFill>
              </a:rPr>
              <a:t>Žabljaka se za samo nekoliko sati vožnje stiže do Srbije, Albanije, Bosne i Hrvatske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8069" y="523875"/>
            <a:ext cx="10325100" cy="945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C90455B4-713E-8F6A-AC8E-22C227E4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Putna infrastruktura i saobraćajna komunikacija 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9209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0049" y="4419600"/>
            <a:ext cx="5591176" cy="29546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Trg</a:t>
            </a:r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durmitorskih</a:t>
            </a:r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ratnika</a:t>
            </a:r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1</a:t>
            </a:r>
          </a:p>
          <a:p>
            <a:r>
              <a:rPr lang="en-US" sz="2400" b="1" dirty="0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84220 </a:t>
            </a:r>
            <a:r>
              <a:rPr lang="en-US" sz="2400" b="1" dirty="0" err="1"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Žabljak</a:t>
            </a:r>
            <a:endParaRPr lang="sr-Latn-ME" sz="2400" b="1" dirty="0">
              <a:ln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Tel +382 52 361 978</a:t>
            </a: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Fax +382 52 361 978</a:t>
            </a:r>
            <a:endParaRPr lang="sr-Latn-ME" sz="2400" b="1" i="1" dirty="0">
              <a:ln>
                <a:solidFill>
                  <a:srgbClr val="00B0F0"/>
                </a:solidFill>
              </a:ln>
            </a:endParaRP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www.zabljak.me</a:t>
            </a: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  <a:hlinkClick r:id="rId2"/>
              </a:rPr>
              <a:t>predsjednikzabljak@gmail.com</a:t>
            </a:r>
            <a:endParaRPr lang="en-US" sz="2400" b="1" i="1" dirty="0">
              <a:ln>
                <a:solidFill>
                  <a:srgbClr val="00B0F0"/>
                </a:solidFill>
              </a:ln>
            </a:endParaRPr>
          </a:p>
          <a:p>
            <a:r>
              <a:rPr lang="en-US" sz="2400" b="1" i="1" dirty="0">
                <a:ln>
                  <a:solidFill>
                    <a:srgbClr val="00B0F0"/>
                  </a:solidFill>
                </a:ln>
              </a:rPr>
              <a:t>biczabljak@gmail.com</a:t>
            </a:r>
            <a:endParaRPr lang="sr-Latn-ME" sz="2400" b="1" i="1" dirty="0">
              <a:ln>
                <a:solidFill>
                  <a:srgbClr val="00B0F0"/>
                </a:solidFill>
              </a:ln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3965027" y="3619096"/>
            <a:ext cx="4808122" cy="21673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HVALA NA</a:t>
            </a:r>
            <a:r>
              <a:rPr kumimoji="0" lang="en-US" sz="4000" b="1" i="0" u="none" strike="noStrike" kern="1200" cap="none" spc="0" normalizeH="0" noProof="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PAŽNJI</a:t>
            </a:r>
            <a:endParaRPr kumimoji="0" lang="en-US" sz="4000" b="1" i="0" u="none" strike="noStrike" kern="1200" cap="none" spc="0" normalizeH="0" baseline="0" noProof="0" dirty="0" smtClean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mblem_of_Zabljak - Cop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5913" y="4211273"/>
            <a:ext cx="3233536" cy="2185332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00049" y="1480459"/>
            <a:ext cx="10433414" cy="145052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OPŠTINA ŽABLJAK </a:t>
            </a:r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Investiciono-razvojni</a:t>
            </a:r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potencijali</a:t>
            </a:r>
            <a:r>
              <a:rPr lang="en-US" sz="40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solidFill>
                  <a:schemeClr val="tx1"/>
                </a:solidFill>
              </a:rPr>
              <a:t/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28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607" y="1347951"/>
            <a:ext cx="10515600" cy="4747240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sr-Latn-ME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r-Latn-ME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ional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</a:t>
            </a:r>
            <a:r>
              <a:rPr lang="en-GB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Durmitor</a:t>
            </a:r>
            <a:endParaRPr lang="en-GB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Uže područje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je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1952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godine proglašeno nacionalnim parkom. Zakonom o nacionalnim parkovima CG iz 1978. godine utvrđene su granice Nacionalnog parka i uređene zone sa posebnim režimom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zaštite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razdvojeni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njima.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Odlukom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Komiteta UN za obrazovanje, nauku i kulturu UNESKO iz 1977. godine područje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Tare uvršteno je u ekološke rezervate sveta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„Čovek i biosfera“. Odlukom istog Odbora iz 1980. godine Durmitor i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 su svrstani u svetsku baštinu prirodnih i kulturnih vrednosti.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Ukupna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površina parka je 39.000 ha. Najveći dio teritorije parka nalazi se u okviru opštine Žabljak, koja je administrativni centar. Park obuhvata i teritoriju opština: Šavnik, Plužine, Pljevlja i Mojkovac.</a:t>
            </a:r>
            <a:endParaRPr lang="en-GB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87925" y="433610"/>
            <a:ext cx="8911687" cy="851280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PRIRODNI RESURSI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79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984" y="2851778"/>
            <a:ext cx="10252587" cy="4006222"/>
          </a:xfrm>
        </p:spPr>
        <p:txBody>
          <a:bodyPr>
            <a:normAutofit/>
          </a:bodyPr>
          <a:lstStyle/>
          <a:p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Moćne r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erovatnim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kanjonima samo su neki od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epih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ukrasa NP Durmitor.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 je posebno impresivna, ne samo zbog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epote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svog toka, već i zbog pejzaža i dubine kanjona, koji je jedan od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epših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etu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Sliv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Tare (površine 182.899 ha) registrovan je u Ekološkom rezervatu biosfere 17. januara 1977. godine i stoga je zaštićen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Unesko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Konvencijom o zaštiti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etske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kulturne i prirodne baštine. Masiv Durmitora je registrovan u IBA i IPA područjima (područje značajnih ptica i područje značajnih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biljaka)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Kanjon reke Tare, jedinstven po svojoj dubini, na nekim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 1300m, drugi je najdublji kanjon na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etu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posle Velikog kanjona Kolorada u SAD. Tok rijeke Tare je dugačak 150 km i najduža je rijeka u Crnoj Gori.</a:t>
            </a:r>
            <a:r>
              <a:rPr lang="en-US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63984" y="1789963"/>
            <a:ext cx="8911687" cy="915137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PRIRODNI RESURSI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35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925" y="1378635"/>
            <a:ext cx="10548684" cy="5008098"/>
          </a:xfrm>
        </p:spPr>
        <p:txBody>
          <a:bodyPr>
            <a:noAutofit/>
          </a:bodyPr>
          <a:lstStyle/>
          <a:p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ŠUME (PRERADA DRVETA)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Šume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predstavljaju jedan od značajnih resursa na području opštine Žabljak. Velike šumske površine omogućile su razvoj drvne industrije i prerade drveta. Ukupna površina šuma i šumskog zemljišta iznosi 8.517 ha državnih i 756 ha privatnih šuma (ukupno 9.273 ha).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visokim privrednim šumama osnovna funkcija je proizvodnja drveta i sekundarnih šumskih proizvoda, a u šumama posebne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zaštitne rekreativne funkcije.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Šume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raspoređene u okviru tri privredne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eline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to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«Tepačke šume», «Gornji Šaranci», i «Donji Šaranci».</a:t>
            </a:r>
            <a:endParaRPr lang="en-GB" sz="24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87925" y="433610"/>
            <a:ext cx="8911687" cy="945025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PRIRODNI RESURSI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619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925" y="1524000"/>
            <a:ext cx="10083775" cy="4154658"/>
          </a:xfrm>
        </p:spPr>
        <p:txBody>
          <a:bodyPr>
            <a:normAutofit/>
          </a:bodyPr>
          <a:lstStyle/>
          <a:p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MINERALNE SIROVINE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Mineralne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sirovine koje se mogu naći u prirodi na području Žabljaka su: šljunak, pijesak i kamen. Imajući u vidu da je područje opštine ledničkog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ekla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da su ove sirovine u izobilju, predstavljaju značajan prirodni resurs.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Eksploatacija 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vrši u dva majdana: Njegovuđi i Ražanom Polju. Postojeće sirovine su se pokazale kao prilično dobar građevinski materijal. Do sada su dozvoljeni samo eksperimentalni ustupci</a:t>
            </a:r>
            <a:r>
              <a:rPr lang="vi-VN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87925" y="433610"/>
            <a:ext cx="8911687" cy="945025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PRIRODNI RESURSI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631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925" y="3080378"/>
            <a:ext cx="10154114" cy="3301372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VELIKE POLJOPRIVREDNE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POVRŠINE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Zemljište je jedan od glavnih faktora poljoprivredne proizvodnje na ovom području. Velike poljoprivredne površine pružaju mogućnosti za razvoj poljoprivrede, stočarstva i ratarstva. Razvoj poljoprivrede u poslednje vreme stagnira zbog činjenice da se poljoprivredom bave isključivo staračka domaćinstva. Imajući u vidu mogućnosti za poljoprivrednu proizvodnju, u praksi se pokazala kao ekonomski opravdana organska proizvodnja, kako u ratarstvu tako i u stočarstvu. Već postoje preduzetnici koji imaju sertifikate za organsku proizvodnju. Poljoprivredno zemljište uglavnom čine pašnjaci i livade, a manje površine predstavljaju oranice i bašte.</a:t>
            </a:r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87925" y="1795685"/>
            <a:ext cx="8911687" cy="945025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PRIRODNI RESURSI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13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9FE33E-26A6-5C3B-5544-5CE8A77B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87" y="624110"/>
            <a:ext cx="9551525" cy="1280890"/>
          </a:xfrm>
        </p:spPr>
        <p:txBody>
          <a:bodyPr/>
          <a:lstStyle/>
          <a:p>
            <a:r>
              <a:rPr lang="en-US" b="1" dirty="0" smtClean="0"/>
              <a:t>POLJOPRIVREDNI POTENCIJALI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CF9C48-8FFE-7F8F-E9B4-CF973D623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2" y="2133600"/>
            <a:ext cx="11247160" cy="377762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vi-VN" b="1" dirty="0" smtClean="0">
                <a:solidFill>
                  <a:schemeClr val="tx1"/>
                </a:solidFill>
              </a:rPr>
              <a:t>Poljoprivreda je, zajedno sa turizmom, osnova budućeg privrednog razvoja opštine Žabljak. Proglašenje Crne Gore za prvu ekološku državu u svijetu dodatno opravdava takvu razvojnu orijentaciju. Raspoloživi poljoprivredni proizvodni potencijali, bez obzira na određena ograničenja, kojima Durmitorsko područje raspolaže, nezaobilazni su u kreiranju razvoja cjelokupne crnogorske poljoprivrede.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just"/>
            <a:r>
              <a:rPr lang="vi-VN" b="1" dirty="0" smtClean="0">
                <a:solidFill>
                  <a:schemeClr val="tx1"/>
                </a:solidFill>
              </a:rPr>
              <a:t>U </a:t>
            </a:r>
            <a:r>
              <a:rPr lang="vi-VN" b="1" dirty="0" smtClean="0">
                <a:solidFill>
                  <a:schemeClr val="tx1"/>
                </a:solidFill>
              </a:rPr>
              <a:t>posljednjih nekoliko godina, u sklopu poljoprivredne djelatnosti, Žabljak je doživio ekspanziju seoskog turizma. Seoski turizam stvara uslove za zadovoljenje potreba sve većeg broja turista koji teže zdravom načinu života i traže doživljaje koji uključuju uživanje u prirodi, tradicionalnu kuhinju, gostoprimstvo domaćinstava u ruralnim sredinama, uživanje u tradiciji i očuvanim običajima i drugim autentičnim doživljajima.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just"/>
            <a:r>
              <a:rPr lang="vi-VN" b="1" dirty="0" smtClean="0">
                <a:solidFill>
                  <a:schemeClr val="tx1"/>
                </a:solidFill>
              </a:rPr>
              <a:t>Na </a:t>
            </a:r>
            <a:r>
              <a:rPr lang="vi-VN" b="1" dirty="0" smtClean="0">
                <a:solidFill>
                  <a:schemeClr val="tx1"/>
                </a:solidFill>
              </a:rPr>
              <a:t>teritoriji opštine Žabljak za obavljanje srodnih poslova u oblasti unapređenja poljoprivredne proizvodnje zadužen je Agrobiznis info centar da pruža </a:t>
            </a:r>
            <a:r>
              <a:rPr lang="vi-VN" b="1" dirty="0" smtClean="0">
                <a:solidFill>
                  <a:schemeClr val="tx1"/>
                </a:solidFill>
              </a:rPr>
              <a:t>sav</a:t>
            </a:r>
            <a:r>
              <a:rPr lang="en-US" b="1" dirty="0" smtClean="0">
                <a:solidFill>
                  <a:schemeClr val="tx1"/>
                </a:solidFill>
              </a:rPr>
              <a:t>j</a:t>
            </a:r>
            <a:r>
              <a:rPr lang="vi-VN" b="1" dirty="0" smtClean="0">
                <a:solidFill>
                  <a:schemeClr val="tx1"/>
                </a:solidFill>
              </a:rPr>
              <a:t>etodavnu </a:t>
            </a:r>
            <a:r>
              <a:rPr lang="vi-VN" b="1" dirty="0" smtClean="0">
                <a:solidFill>
                  <a:schemeClr val="tx1"/>
                </a:solidFill>
              </a:rPr>
              <a:t>podršku u smanjenju administrativnih barijera, realizuje </a:t>
            </a:r>
            <a:r>
              <a:rPr lang="vi-VN" b="1" dirty="0" smtClean="0">
                <a:solidFill>
                  <a:schemeClr val="tx1"/>
                </a:solidFill>
              </a:rPr>
              <a:t>m</a:t>
            </a:r>
            <a:r>
              <a:rPr lang="en-US" b="1" dirty="0" smtClean="0">
                <a:solidFill>
                  <a:schemeClr val="tx1"/>
                </a:solidFill>
              </a:rPr>
              <a:t>j</a:t>
            </a:r>
            <a:r>
              <a:rPr lang="vi-VN" b="1" dirty="0" smtClean="0">
                <a:solidFill>
                  <a:schemeClr val="tx1"/>
                </a:solidFill>
              </a:rPr>
              <a:t>ere </a:t>
            </a:r>
            <a:r>
              <a:rPr lang="vi-VN" b="1" dirty="0" smtClean="0">
                <a:solidFill>
                  <a:schemeClr val="tx1"/>
                </a:solidFill>
              </a:rPr>
              <a:t>državnog agrobudžeta, kreira programe subvencija po </a:t>
            </a:r>
            <a:r>
              <a:rPr lang="vi-VN" b="1" dirty="0" smtClean="0">
                <a:solidFill>
                  <a:schemeClr val="tx1"/>
                </a:solidFill>
              </a:rPr>
              <a:t>m</a:t>
            </a:r>
            <a:r>
              <a:rPr lang="en-US" b="1" dirty="0" smtClean="0">
                <a:solidFill>
                  <a:schemeClr val="tx1"/>
                </a:solidFill>
              </a:rPr>
              <a:t>j</a:t>
            </a:r>
            <a:r>
              <a:rPr lang="vi-VN" b="1" dirty="0" smtClean="0">
                <a:solidFill>
                  <a:schemeClr val="tx1"/>
                </a:solidFill>
              </a:rPr>
              <a:t>eri </a:t>
            </a:r>
            <a:r>
              <a:rPr lang="vi-VN" b="1" dirty="0" smtClean="0">
                <a:solidFill>
                  <a:schemeClr val="tx1"/>
                </a:solidFill>
              </a:rPr>
              <a:t>domaćih poljoprivrednika, promoviše </a:t>
            </a:r>
            <a:r>
              <a:rPr lang="vi-VN" b="1" dirty="0" smtClean="0">
                <a:solidFill>
                  <a:schemeClr val="tx1"/>
                </a:solidFill>
              </a:rPr>
              <a:t>lokaln</a:t>
            </a:r>
            <a:r>
              <a:rPr lang="en-US" b="1" dirty="0" smtClean="0">
                <a:solidFill>
                  <a:schemeClr val="tx1"/>
                </a:solidFill>
              </a:rPr>
              <a:t>e</a:t>
            </a:r>
            <a:r>
              <a:rPr lang="vi-VN" b="1" dirty="0" smtClean="0">
                <a:solidFill>
                  <a:schemeClr val="tx1"/>
                </a:solidFill>
              </a:rPr>
              <a:t> proizvod</a:t>
            </a:r>
            <a:r>
              <a:rPr lang="en-US" b="1" dirty="0" smtClean="0">
                <a:solidFill>
                  <a:schemeClr val="tx1"/>
                </a:solidFill>
              </a:rPr>
              <a:t>e</a:t>
            </a:r>
            <a:r>
              <a:rPr lang="vi-VN" b="1" dirty="0" smtClean="0">
                <a:solidFill>
                  <a:schemeClr val="tx1"/>
                </a:solidFill>
              </a:rPr>
              <a:t>, olakšava </a:t>
            </a:r>
            <a:r>
              <a:rPr lang="vi-VN" b="1" dirty="0" smtClean="0">
                <a:solidFill>
                  <a:schemeClr val="tx1"/>
                </a:solidFill>
              </a:rPr>
              <a:t>proces marketinga poljoprivrednih proizvoda, </a:t>
            </a:r>
            <a:r>
              <a:rPr lang="vi-VN" b="1" dirty="0" smtClean="0">
                <a:solidFill>
                  <a:schemeClr val="tx1"/>
                </a:solidFill>
              </a:rPr>
              <a:t>obavlja </a:t>
            </a:r>
            <a:r>
              <a:rPr lang="vi-VN" b="1" dirty="0" smtClean="0">
                <a:solidFill>
                  <a:schemeClr val="tx1"/>
                </a:solidFill>
              </a:rPr>
              <a:t>besplatne poslovne planove za IPARD i druge programe resornog ministarstva.</a:t>
            </a:r>
            <a:endParaRPr lang="en-GB" b="1" dirty="0">
              <a:solidFill>
                <a:schemeClr val="tx1"/>
              </a:solidFill>
            </a:endParaRPr>
          </a:p>
          <a:p>
            <a:pPr algn="just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25086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475" y="2752725"/>
            <a:ext cx="10196317" cy="3048000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mali i veoma otvoren ekonomski sistem, Crna Gora ima mogućnost brzog prilagođavanja svjetskim trendovima direktnih stranih investicija. Stoga je investiciono okruženje u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elini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poboljšano.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analizi koja je rađena u Sloveniji,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nekoliko godina, o perspektivi potencijalnih investicija u Crnoj Gori, Žabljak je stavljen na vrh piramide! Ta zvanična preporuka njihovim kompanijama u Sloveniji već je pokrenula neke slovenačke projekte na Žabljaku, a u toku su razgovori o novim investicionim projektima. </a:t>
            </a:r>
            <a:endParaRPr 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Savršeni </a:t>
            </a:r>
            <a:r>
              <a:rPr lang="vi-VN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uslovi i predispozicije za ulaganja u turizam, poljoprivredu i drvoprerađivačku industriju</a:t>
            </a:r>
            <a:endParaRPr lang="en-GB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897475" y="1807700"/>
            <a:ext cx="8911687" cy="945025"/>
          </a:xfrm>
        </p:spPr>
        <p:txBody>
          <a:bodyPr/>
          <a:lstStyle/>
          <a:p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</a:t>
            </a:r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INVESTIRATI </a:t>
            </a:r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ŽABLJAKU?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44381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3294</TotalTime>
  <Words>2678</Words>
  <Application>Microsoft Office PowerPoint</Application>
  <PresentationFormat>Custom</PresentationFormat>
  <Paragraphs>190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Wisp</vt:lpstr>
      <vt:lpstr>OPŠTINA ŽABLJAK  Investiciono-razvojni potencijali  </vt:lpstr>
      <vt:lpstr>OPŠTE INFORMACIJE</vt:lpstr>
      <vt:lpstr>PRIRODNI RESURSI</vt:lpstr>
      <vt:lpstr>PRIRODNI RESURSI</vt:lpstr>
      <vt:lpstr>PRIRODNI RESURSI</vt:lpstr>
      <vt:lpstr>PRIRODNI RESURSI</vt:lpstr>
      <vt:lpstr>PRIRODNI RESURSI</vt:lpstr>
      <vt:lpstr>POLJOPRIVREDNI POTENCIJALI</vt:lpstr>
      <vt:lpstr>ZAŠTO INVESTIRATI U ŽABLJAKU?</vt:lpstr>
      <vt:lpstr>ZAŠTO INVESTIRATI U ŽABLJAKU?</vt:lpstr>
      <vt:lpstr>Ponuđene podsticajne mjere na državnom nivou za postojeće privrednike i nove investitore  </vt:lpstr>
      <vt:lpstr>PODSTICAJNE MJERE KOJE NUDI OPŠTINA ŽABLJAK  </vt:lpstr>
      <vt:lpstr>BIZNIS/INDUSTRIJSKE ZONE  </vt:lpstr>
      <vt:lpstr>BIZNIS/INDUSTRIJSKE ZONE  </vt:lpstr>
      <vt:lpstr>BIZNIS/INDUSTRIJSKE ZONE  </vt:lpstr>
      <vt:lpstr>GRINFILD LOKACIJE</vt:lpstr>
      <vt:lpstr>BRAUNFILD LOKACIJE</vt:lpstr>
      <vt:lpstr>BIZNIS INFO CENTAR</vt:lpstr>
      <vt:lpstr>Slide 19</vt:lpstr>
      <vt:lpstr>TURISTIČKE ZONE</vt:lpstr>
      <vt:lpstr>Putna infrastruktura i saobraćajna komunikacija  </vt:lpstr>
      <vt:lpstr>Putna infrastruktura i saobraćajna komunikacija  </vt:lpstr>
      <vt:lpstr>OPŠTINA ŽABLJAK  Investiciono-razvojni potencijali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information</dc:title>
  <dc:creator>Windows User</dc:creator>
  <cp:lastModifiedBy>Korisnik</cp:lastModifiedBy>
  <cp:revision>189</cp:revision>
  <dcterms:created xsi:type="dcterms:W3CDTF">2019-04-29T19:58:08Z</dcterms:created>
  <dcterms:modified xsi:type="dcterms:W3CDTF">2024-09-12T17:55:59Z</dcterms:modified>
</cp:coreProperties>
</file>